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6.xml" ContentType="application/vnd.openxmlformats-officedocument.theme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7.xml" ContentType="application/vnd.openxmlformats-officedocument.theme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8.xml" ContentType="application/vnd.openxmlformats-officedocument.theme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1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notesSlides/notesSlide2.xml" ContentType="application/vnd.openxmlformats-officedocument.presentationml.notesSlide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4" r:id="rId3"/>
    <p:sldMasterId id="2147483687" r:id="rId4"/>
    <p:sldMasterId id="2147483700" r:id="rId5"/>
    <p:sldMasterId id="2147483713" r:id="rId6"/>
    <p:sldMasterId id="2147483726" r:id="rId7"/>
    <p:sldMasterId id="2147483739" r:id="rId8"/>
    <p:sldMasterId id="2147483753" r:id="rId9"/>
  </p:sldMasterIdLst>
  <p:notesMasterIdLst>
    <p:notesMasterId r:id="rId55"/>
  </p:notesMasterIdLst>
  <p:sldIdLst>
    <p:sldId id="299" r:id="rId10"/>
    <p:sldId id="300" r:id="rId11"/>
    <p:sldId id="284" r:id="rId12"/>
    <p:sldId id="302" r:id="rId13"/>
    <p:sldId id="303" r:id="rId14"/>
    <p:sldId id="263" r:id="rId15"/>
    <p:sldId id="270" r:id="rId16"/>
    <p:sldId id="265" r:id="rId17"/>
    <p:sldId id="267" r:id="rId18"/>
    <p:sldId id="262" r:id="rId19"/>
    <p:sldId id="285" r:id="rId20"/>
    <p:sldId id="283" r:id="rId21"/>
    <p:sldId id="286" r:id="rId22"/>
    <p:sldId id="287" r:id="rId23"/>
    <p:sldId id="289" r:id="rId24"/>
    <p:sldId id="318" r:id="rId25"/>
    <p:sldId id="290" r:id="rId26"/>
    <p:sldId id="296" r:id="rId27"/>
    <p:sldId id="297" r:id="rId28"/>
    <p:sldId id="288" r:id="rId29"/>
    <p:sldId id="271" r:id="rId30"/>
    <p:sldId id="280" r:id="rId31"/>
    <p:sldId id="304" r:id="rId32"/>
    <p:sldId id="259" r:id="rId33"/>
    <p:sldId id="305" r:id="rId34"/>
    <p:sldId id="311" r:id="rId35"/>
    <p:sldId id="260" r:id="rId36"/>
    <p:sldId id="315" r:id="rId37"/>
    <p:sldId id="313" r:id="rId38"/>
    <p:sldId id="314" r:id="rId39"/>
    <p:sldId id="306" r:id="rId40"/>
    <p:sldId id="316" r:id="rId41"/>
    <p:sldId id="320" r:id="rId42"/>
    <p:sldId id="317" r:id="rId43"/>
    <p:sldId id="312" r:id="rId44"/>
    <p:sldId id="307" r:id="rId45"/>
    <p:sldId id="322" r:id="rId46"/>
    <p:sldId id="308" r:id="rId47"/>
    <p:sldId id="321" r:id="rId48"/>
    <p:sldId id="325" r:id="rId49"/>
    <p:sldId id="323" r:id="rId50"/>
    <p:sldId id="309" r:id="rId51"/>
    <p:sldId id="324" r:id="rId52"/>
    <p:sldId id="329" r:id="rId53"/>
    <p:sldId id="328" r:id="rId54"/>
  </p:sldIdLst>
  <p:sldSz cx="12192000" cy="6858000"/>
  <p:notesSz cx="6858000" cy="9144000"/>
  <p:custDataLst>
    <p:tags r:id="rId56"/>
  </p:custDataLst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63DB"/>
    <a:srgbClr val="E6F933"/>
    <a:srgbClr val="EEEE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1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slide" Target="slides/slide33.xml"/><Relationship Id="rId47" Type="http://schemas.openxmlformats.org/officeDocument/2006/relationships/slide" Target="slides/slide38.xml"/><Relationship Id="rId50" Type="http://schemas.openxmlformats.org/officeDocument/2006/relationships/slide" Target="slides/slide41.xml"/><Relationship Id="rId55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9" Type="http://schemas.openxmlformats.org/officeDocument/2006/relationships/slide" Target="slides/slide20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slide" Target="slides/slide36.xml"/><Relationship Id="rId53" Type="http://schemas.openxmlformats.org/officeDocument/2006/relationships/slide" Target="slides/slide44.xml"/><Relationship Id="rId58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slide" Target="slides/slide34.xml"/><Relationship Id="rId48" Type="http://schemas.openxmlformats.org/officeDocument/2006/relationships/slide" Target="slides/slide39.xml"/><Relationship Id="rId56" Type="http://schemas.openxmlformats.org/officeDocument/2006/relationships/tags" Target="tags/tag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2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slide" Target="slides/slide37.xml"/><Relationship Id="rId59" Type="http://schemas.openxmlformats.org/officeDocument/2006/relationships/theme" Target="theme/theme1.xml"/><Relationship Id="rId20" Type="http://schemas.openxmlformats.org/officeDocument/2006/relationships/slide" Target="slides/slide11.xml"/><Relationship Id="rId41" Type="http://schemas.openxmlformats.org/officeDocument/2006/relationships/slide" Target="slides/slide32.xml"/><Relationship Id="rId54" Type="http://schemas.openxmlformats.org/officeDocument/2006/relationships/slide" Target="slides/slide45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49" Type="http://schemas.openxmlformats.org/officeDocument/2006/relationships/slide" Target="slides/slide40.xml"/><Relationship Id="rId57" Type="http://schemas.openxmlformats.org/officeDocument/2006/relationships/presProps" Target="presProps.xml"/><Relationship Id="rId10" Type="http://schemas.openxmlformats.org/officeDocument/2006/relationships/slide" Target="slides/slide1.xml"/><Relationship Id="rId31" Type="http://schemas.openxmlformats.org/officeDocument/2006/relationships/slide" Target="slides/slide22.xml"/><Relationship Id="rId44" Type="http://schemas.openxmlformats.org/officeDocument/2006/relationships/slide" Target="slides/slide35.xml"/><Relationship Id="rId52" Type="http://schemas.openxmlformats.org/officeDocument/2006/relationships/slide" Target="slides/slide43.xml"/><Relationship Id="rId6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685F0191-2DDA-41B0-ADB3-FEA5F5FF5AE9}" type="datetimeFigureOut">
              <a:rPr lang="fa-IR" smtClean="0"/>
              <a:t>07/05/1446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64153DB4-0B20-4347-AF91-63F7840E19DB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1666728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2213453B-802A-45D7-BE1E-CBEBEF934F6E}" type="slidenum">
              <a:rPr lang="en-GB" smtClean="0"/>
              <a:pPr>
                <a:defRPr/>
              </a:pPr>
              <a:t>16</a:t>
            </a:fld>
            <a:endParaRPr lang="en-GB" smtClean="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553577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153DB4-0B20-4347-AF91-63F7840E19DB}" type="slidenum">
              <a:rPr lang="fa-IR" smtClean="0"/>
              <a:t>40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0071329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499FD-5B74-4464-A5F8-677C73BB1252}" type="datetime8">
              <a:rPr lang="fa-IR" smtClean="0"/>
              <a:t>ژانويه/4/25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29EB6-7B92-4B99-A985-7AE816FE0215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2697019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12BC2-F18A-4840-9AF0-E9BA74BB27DC}" type="datetime8">
              <a:rPr lang="fa-IR" smtClean="0"/>
              <a:t>ژانويه/4/25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29EB6-7B92-4B99-A985-7AE816FE0215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668732742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40"/>
            <a:ext cx="10515600" cy="285273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5"/>
            <a:ext cx="10515600" cy="150018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17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4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5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37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C2BE0-020D-45FC-86F5-3FFD4D7A2FC6}" type="datetime8">
              <a:rPr lang="fa-IR" smtClean="0">
                <a:solidFill>
                  <a:prstClr val="black">
                    <a:tint val="75000"/>
                  </a:prstClr>
                </a:solidFill>
              </a:rPr>
              <a:t>ژانويه/4/25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C8E1A-B943-4622-8E2C-07BAA3237A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3263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6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6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D54A9-D32A-430E-BFF7-5B540CFE6F4E}" type="datetime8">
              <a:rPr lang="fa-IR" smtClean="0">
                <a:solidFill>
                  <a:prstClr val="black">
                    <a:tint val="75000"/>
                  </a:prstClr>
                </a:solidFill>
              </a:rPr>
              <a:t>ژانويه/4/25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C8E1A-B943-4622-8E2C-07BAA3237A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795709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2" indent="0">
              <a:buNone/>
              <a:defRPr sz="2000" b="1"/>
            </a:lvl2pPr>
            <a:lvl3pPr marL="914343" indent="0">
              <a:buNone/>
              <a:defRPr sz="1800" b="1"/>
            </a:lvl3pPr>
            <a:lvl4pPr marL="1371514" indent="0">
              <a:buNone/>
              <a:defRPr sz="1600" b="1"/>
            </a:lvl4pPr>
            <a:lvl5pPr marL="1828686" indent="0">
              <a:buNone/>
              <a:defRPr sz="1600" b="1"/>
            </a:lvl5pPr>
            <a:lvl6pPr marL="2285858" indent="0">
              <a:buNone/>
              <a:defRPr sz="1600" b="1"/>
            </a:lvl6pPr>
            <a:lvl7pPr marL="2743029" indent="0">
              <a:buNone/>
              <a:defRPr sz="1600" b="1"/>
            </a:lvl7pPr>
            <a:lvl8pPr marL="3200200" indent="0">
              <a:buNone/>
              <a:defRPr sz="1600" b="1"/>
            </a:lvl8pPr>
            <a:lvl9pPr marL="365737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6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9" cy="82391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2" indent="0">
              <a:buNone/>
              <a:defRPr sz="2000" b="1"/>
            </a:lvl2pPr>
            <a:lvl3pPr marL="914343" indent="0">
              <a:buNone/>
              <a:defRPr sz="1800" b="1"/>
            </a:lvl3pPr>
            <a:lvl4pPr marL="1371514" indent="0">
              <a:buNone/>
              <a:defRPr sz="1600" b="1"/>
            </a:lvl4pPr>
            <a:lvl5pPr marL="1828686" indent="0">
              <a:buNone/>
              <a:defRPr sz="1600" b="1"/>
            </a:lvl5pPr>
            <a:lvl6pPr marL="2285858" indent="0">
              <a:buNone/>
              <a:defRPr sz="1600" b="1"/>
            </a:lvl6pPr>
            <a:lvl7pPr marL="2743029" indent="0">
              <a:buNone/>
              <a:defRPr sz="1600" b="1"/>
            </a:lvl7pPr>
            <a:lvl8pPr marL="3200200" indent="0">
              <a:buNone/>
              <a:defRPr sz="1600" b="1"/>
            </a:lvl8pPr>
            <a:lvl9pPr marL="365737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6"/>
            <a:ext cx="5183189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9E17B-95D9-49D9-BA0D-7660FFC07103}" type="datetime8">
              <a:rPr lang="fa-IR" smtClean="0">
                <a:solidFill>
                  <a:prstClr val="black">
                    <a:tint val="75000"/>
                  </a:prstClr>
                </a:solidFill>
              </a:rPr>
              <a:t>ژانويه/4/25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C8E1A-B943-4622-8E2C-07BAA3237A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2216932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77ED1-16E7-4C0A-B448-C4F6F233D068}" type="datetime8">
              <a:rPr lang="fa-IR" smtClean="0">
                <a:solidFill>
                  <a:prstClr val="black">
                    <a:tint val="75000"/>
                  </a:prstClr>
                </a:solidFill>
              </a:rPr>
              <a:t>ژانويه/4/25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C8E1A-B943-4622-8E2C-07BAA3237A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068701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E8A52-65BC-4C64-BDAA-CF4D0C05352C}" type="datetime8">
              <a:rPr lang="fa-IR" smtClean="0">
                <a:solidFill>
                  <a:prstClr val="black">
                    <a:tint val="75000"/>
                  </a:prstClr>
                </a:solidFill>
              </a:rPr>
              <a:t>ژانويه/4/25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C8E1A-B943-4622-8E2C-07BAA3237A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827315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9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2" indent="0">
              <a:buNone/>
              <a:defRPr sz="1400"/>
            </a:lvl2pPr>
            <a:lvl3pPr marL="914343" indent="0">
              <a:buNone/>
              <a:defRPr sz="1200"/>
            </a:lvl3pPr>
            <a:lvl4pPr marL="1371514" indent="0">
              <a:buNone/>
              <a:defRPr sz="1000"/>
            </a:lvl4pPr>
            <a:lvl5pPr marL="1828686" indent="0">
              <a:buNone/>
              <a:defRPr sz="1000"/>
            </a:lvl5pPr>
            <a:lvl6pPr marL="2285858" indent="0">
              <a:buNone/>
              <a:defRPr sz="1000"/>
            </a:lvl6pPr>
            <a:lvl7pPr marL="2743029" indent="0">
              <a:buNone/>
              <a:defRPr sz="1000"/>
            </a:lvl7pPr>
            <a:lvl8pPr marL="3200200" indent="0">
              <a:buNone/>
              <a:defRPr sz="1000"/>
            </a:lvl8pPr>
            <a:lvl9pPr marL="3657372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BE869-B6DD-466E-AE6B-D9E384A27F0F}" type="datetime8">
              <a:rPr lang="fa-IR" smtClean="0">
                <a:solidFill>
                  <a:prstClr val="black">
                    <a:tint val="75000"/>
                  </a:prstClr>
                </a:solidFill>
              </a:rPr>
              <a:t>ژانويه/4/25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C8E1A-B943-4622-8E2C-07BAA3237A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2884825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9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72" indent="0">
              <a:buNone/>
              <a:defRPr sz="2800"/>
            </a:lvl2pPr>
            <a:lvl3pPr marL="914343" indent="0">
              <a:buNone/>
              <a:defRPr sz="2400"/>
            </a:lvl3pPr>
            <a:lvl4pPr marL="1371514" indent="0">
              <a:buNone/>
              <a:defRPr sz="2000"/>
            </a:lvl4pPr>
            <a:lvl5pPr marL="1828686" indent="0">
              <a:buNone/>
              <a:defRPr sz="2000"/>
            </a:lvl5pPr>
            <a:lvl6pPr marL="2285858" indent="0">
              <a:buNone/>
              <a:defRPr sz="2000"/>
            </a:lvl6pPr>
            <a:lvl7pPr marL="2743029" indent="0">
              <a:buNone/>
              <a:defRPr sz="2000"/>
            </a:lvl7pPr>
            <a:lvl8pPr marL="3200200" indent="0">
              <a:buNone/>
              <a:defRPr sz="2000"/>
            </a:lvl8pPr>
            <a:lvl9pPr marL="3657372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2" indent="0">
              <a:buNone/>
              <a:defRPr sz="1400"/>
            </a:lvl2pPr>
            <a:lvl3pPr marL="914343" indent="0">
              <a:buNone/>
              <a:defRPr sz="1200"/>
            </a:lvl3pPr>
            <a:lvl4pPr marL="1371514" indent="0">
              <a:buNone/>
              <a:defRPr sz="1000"/>
            </a:lvl4pPr>
            <a:lvl5pPr marL="1828686" indent="0">
              <a:buNone/>
              <a:defRPr sz="1000"/>
            </a:lvl5pPr>
            <a:lvl6pPr marL="2285858" indent="0">
              <a:buNone/>
              <a:defRPr sz="1000"/>
            </a:lvl6pPr>
            <a:lvl7pPr marL="2743029" indent="0">
              <a:buNone/>
              <a:defRPr sz="1000"/>
            </a:lvl7pPr>
            <a:lvl8pPr marL="3200200" indent="0">
              <a:buNone/>
              <a:defRPr sz="1000"/>
            </a:lvl8pPr>
            <a:lvl9pPr marL="3657372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AA529-5841-442D-A5C9-1E5E3DCD0B6C}" type="datetime8">
              <a:rPr lang="fa-IR" smtClean="0">
                <a:solidFill>
                  <a:prstClr val="black">
                    <a:tint val="75000"/>
                  </a:prstClr>
                </a:solidFill>
              </a:rPr>
              <a:t>ژانويه/4/25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C8E1A-B943-4622-8E2C-07BAA3237A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78881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09878-29AB-4C19-B9E9-32D69E2D08E3}" type="datetime8">
              <a:rPr lang="fa-IR" smtClean="0">
                <a:solidFill>
                  <a:prstClr val="black">
                    <a:tint val="75000"/>
                  </a:prstClr>
                </a:solidFill>
              </a:rPr>
              <a:t>ژانويه/4/25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C8E1A-B943-4622-8E2C-07BAA3237A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7460207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206CA-25B0-4CCF-9ECE-3EA2584FE9F5}" type="datetime8">
              <a:rPr lang="fa-IR" smtClean="0">
                <a:solidFill>
                  <a:prstClr val="black">
                    <a:tint val="75000"/>
                  </a:prstClr>
                </a:solidFill>
              </a:rPr>
              <a:t>ژانويه/4/25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C8E1A-B943-4622-8E2C-07BAA3237A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374108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469" y="1501280"/>
            <a:ext cx="10972800" cy="1143000"/>
          </a:xfrm>
        </p:spPr>
        <p:txBody>
          <a:bodyPr/>
          <a:lstStyle>
            <a:lvl1pPr>
              <a:defRPr sz="3600" b="1" baseline="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2C55BD-903E-48DC-931C-EA62172D4BCD}" type="datetime8">
              <a:rPr lang="fa-IR" smtClean="0">
                <a:solidFill>
                  <a:prstClr val="black">
                    <a:tint val="75000"/>
                  </a:prstClr>
                </a:solidFill>
              </a:rPr>
              <a:t>ژانويه/4/25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FB41FD-E4CF-451D-91D6-9C5660859253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328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B443-2096-4686-B20C-3E6030565E78}" type="datetime8">
              <a:rPr lang="fa-IR" smtClean="0"/>
              <a:t>ژانويه/4/25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29EB6-7B92-4B99-A985-7AE816FE0215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2221208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468" y="1501280"/>
            <a:ext cx="10972800" cy="1143000"/>
          </a:xfrm>
        </p:spPr>
        <p:txBody>
          <a:bodyPr/>
          <a:lstStyle>
            <a:lvl1pPr>
              <a:defRPr sz="3600" b="1" baseline="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FB8572-7CD6-40B1-8AC4-6BF95C23A3D0}" type="datetime8">
              <a:rPr lang="fa-IR" smtClean="0"/>
              <a:t>ژانويه/4/25</a:t>
            </a:fld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FB41FD-E4CF-451D-91D6-9C566085925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638305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3886200"/>
            <a:ext cx="12192000" cy="2971800"/>
          </a:xfrm>
          <a:prstGeom prst="rect">
            <a:avLst/>
          </a:prstGeom>
          <a:gradFill flip="none" rotWithShape="1">
            <a:gsLst>
              <a:gs pos="100000">
                <a:schemeClr val="bg1">
                  <a:lumMod val="65000"/>
                  <a:alpha val="53000"/>
                </a:schemeClr>
              </a:gs>
              <a:gs pos="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 defTabSz="1218987" rtl="0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3887117"/>
            <a:ext cx="10363200" cy="610820"/>
          </a:xfrm>
        </p:spPr>
        <p:txBody>
          <a:bodyPr/>
          <a:lstStyle>
            <a:lvl1pPr algn="ctr">
              <a:defRPr lang="en-US" sz="40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399020"/>
            <a:ext cx="8534401" cy="764440"/>
          </a:xfrm>
        </p:spPr>
        <p:txBody>
          <a:bodyPr>
            <a:normAutofit/>
          </a:bodyPr>
          <a:lstStyle>
            <a:lvl1pPr marL="0" indent="0" algn="ctr">
              <a:buNone/>
              <a:defRPr lang="en-US" sz="2400" kern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6094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8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8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2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0B134-478B-4C41-962F-477C0987EF3C}" type="datetime8">
              <a:rPr lang="fa-IR" smtClean="0">
                <a:solidFill>
                  <a:prstClr val="black">
                    <a:tint val="75000"/>
                  </a:prstClr>
                </a:solidFill>
              </a:rPr>
              <a:t>ژانويه/4/25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DE275-BE14-4364-AEA2-5F5667C0FD4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55031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1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0D6EF-2913-4150-A7A6-D19516CC743C}" type="datetime8">
              <a:rPr lang="fa-IR" smtClean="0">
                <a:solidFill>
                  <a:prstClr val="black">
                    <a:tint val="75000"/>
                  </a:prstClr>
                </a:solidFill>
              </a:rPr>
              <a:t>ژانويه/4/25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26036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4F096-33E7-49A9-B118-DB9E10881AA4}" type="datetime8">
              <a:rPr lang="fa-IR" smtClean="0">
                <a:solidFill>
                  <a:prstClr val="black">
                    <a:tint val="75000"/>
                  </a:prstClr>
                </a:solidFill>
              </a:rPr>
              <a:t>ژانويه/4/25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22248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F64E6-25E3-43DC-B20F-8E4CD0D56292}" type="datetime8">
              <a:rPr lang="fa-IR" smtClean="0">
                <a:solidFill>
                  <a:prstClr val="black">
                    <a:tint val="75000"/>
                  </a:prstClr>
                </a:solidFill>
              </a:rPr>
              <a:t>ژانويه/4/25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75054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1A65B-CC57-4067-9A61-29E37DDA6553}" type="datetime8">
              <a:rPr lang="fa-IR" smtClean="0">
                <a:solidFill>
                  <a:prstClr val="black">
                    <a:tint val="75000"/>
                  </a:prstClr>
                </a:solidFill>
              </a:rPr>
              <a:t>ژانويه/4/25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28388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4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C3461-7EA4-4B2A-BC56-4E36A293F525}" type="datetime8">
              <a:rPr lang="fa-IR" smtClean="0">
                <a:solidFill>
                  <a:prstClr val="black">
                    <a:tint val="75000"/>
                  </a:prstClr>
                </a:solidFill>
              </a:rPr>
              <a:t>ژانويه/4/25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56623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DDFD7-4227-4CC6-A04E-89F740E7C73A}" type="datetime8">
              <a:rPr lang="fa-IR" smtClean="0">
                <a:solidFill>
                  <a:prstClr val="black">
                    <a:tint val="75000"/>
                  </a:prstClr>
                </a:solidFill>
              </a:rPr>
              <a:t>ژانويه/4/25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9976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B3B9C-5738-4F37-8EAE-E956080106AB}" type="datetime8">
              <a:rPr lang="fa-IR" smtClean="0"/>
              <a:t>ژانويه/4/25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29EB6-7B92-4B99-A985-7AE816FE0215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0086779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DFD5A-C9BD-4482-B9A9-4E25A1A4F703}" type="datetime8">
              <a:rPr lang="fa-IR" smtClean="0">
                <a:solidFill>
                  <a:prstClr val="black">
                    <a:tint val="75000"/>
                  </a:prstClr>
                </a:solidFill>
              </a:rPr>
              <a:t>ژانويه/4/25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78926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463A9-0C57-4397-9CE4-50A4F51215AE}" type="datetime8">
              <a:rPr lang="fa-IR" smtClean="0">
                <a:solidFill>
                  <a:prstClr val="black">
                    <a:tint val="75000"/>
                  </a:prstClr>
                </a:solidFill>
              </a:rPr>
              <a:t>ژانويه/4/25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9981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47B28-637A-46F6-86C0-7BF8F539DB5A}" type="datetime8">
              <a:rPr lang="fa-IR" smtClean="0">
                <a:solidFill>
                  <a:prstClr val="black">
                    <a:tint val="75000"/>
                  </a:prstClr>
                </a:solidFill>
              </a:rPr>
              <a:t>ژانويه/4/25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26808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1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9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715E0-C1CA-4CE5-82C1-58F22B57074D}" type="datetime8">
              <a:rPr lang="fa-IR" smtClean="0">
                <a:solidFill>
                  <a:prstClr val="black">
                    <a:tint val="75000"/>
                  </a:prstClr>
                </a:solidFill>
              </a:rPr>
              <a:t>ژانويه/4/25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8083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E724D-2B48-4E72-B1B8-52CF5E58AC45}" type="datetime8">
              <a:rPr lang="fa-IR" smtClean="0">
                <a:solidFill>
                  <a:prstClr val="black">
                    <a:tint val="75000"/>
                  </a:prstClr>
                </a:solidFill>
              </a:rPr>
              <a:t>ژانويه/4/25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0116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CC1D2-C3C4-4A53-A050-98DAA3778858}" type="datetime8">
              <a:rPr lang="fa-IR" smtClean="0">
                <a:solidFill>
                  <a:prstClr val="black">
                    <a:tint val="75000"/>
                  </a:prstClr>
                </a:solidFill>
              </a:rPr>
              <a:t>ژانويه/4/25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328866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4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72" indent="0" algn="ctr">
              <a:buNone/>
              <a:defRPr sz="2000"/>
            </a:lvl2pPr>
            <a:lvl3pPr marL="914343" indent="0" algn="ctr">
              <a:buNone/>
              <a:defRPr sz="1800"/>
            </a:lvl3pPr>
            <a:lvl4pPr marL="1371514" indent="0" algn="ctr">
              <a:buNone/>
              <a:defRPr sz="1600"/>
            </a:lvl4pPr>
            <a:lvl5pPr marL="1828686" indent="0" algn="ctr">
              <a:buNone/>
              <a:defRPr sz="1600"/>
            </a:lvl5pPr>
            <a:lvl6pPr marL="2285858" indent="0" algn="ctr">
              <a:buNone/>
              <a:defRPr sz="1600"/>
            </a:lvl6pPr>
            <a:lvl7pPr marL="2743029" indent="0" algn="ctr">
              <a:buNone/>
              <a:defRPr sz="1600"/>
            </a:lvl7pPr>
            <a:lvl8pPr marL="3200200" indent="0" algn="ctr">
              <a:buNone/>
              <a:defRPr sz="1600"/>
            </a:lvl8pPr>
            <a:lvl9pPr marL="3657372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F6AFB-1F0B-410E-8CC4-C5D66AE263DC}" type="datetime8">
              <a:rPr lang="fa-IR" smtClean="0">
                <a:solidFill>
                  <a:prstClr val="black">
                    <a:tint val="75000"/>
                  </a:prstClr>
                </a:solidFill>
              </a:rPr>
              <a:t>ژانويه/4/25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C8E1A-B943-4622-8E2C-07BAA3237A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495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6EC8A-D109-4ADA-8F31-74B026ABF8EA}" type="datetime8">
              <a:rPr lang="fa-IR" smtClean="0">
                <a:solidFill>
                  <a:prstClr val="black">
                    <a:tint val="75000"/>
                  </a:prstClr>
                </a:solidFill>
              </a:rPr>
              <a:t>ژانويه/4/25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C8E1A-B943-4622-8E2C-07BAA3237A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1675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40"/>
            <a:ext cx="10515600" cy="285273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5"/>
            <a:ext cx="10515600" cy="150018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17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4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5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37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4C28D-12D6-44C6-B5B1-FF8BF46F30AF}" type="datetime8">
              <a:rPr lang="fa-IR" smtClean="0">
                <a:solidFill>
                  <a:prstClr val="black">
                    <a:tint val="75000"/>
                  </a:prstClr>
                </a:solidFill>
              </a:rPr>
              <a:t>ژانويه/4/25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C8E1A-B943-4622-8E2C-07BAA3237A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4197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6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6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D353D-2081-487B-B921-A079B81F1DB7}" type="datetime8">
              <a:rPr lang="fa-IR" smtClean="0">
                <a:solidFill>
                  <a:prstClr val="black">
                    <a:tint val="75000"/>
                  </a:prstClr>
                </a:solidFill>
              </a:rPr>
              <a:t>ژانويه/4/25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C8E1A-B943-4622-8E2C-07BAA3237A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9292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C8711-8B42-4858-8ED2-197112A4A29E}" type="datetime8">
              <a:rPr lang="fa-IR" smtClean="0"/>
              <a:t>ژانويه/4/25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29EB6-7B92-4B99-A985-7AE816FE0215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13300145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2" indent="0">
              <a:buNone/>
              <a:defRPr sz="2000" b="1"/>
            </a:lvl2pPr>
            <a:lvl3pPr marL="914343" indent="0">
              <a:buNone/>
              <a:defRPr sz="1800" b="1"/>
            </a:lvl3pPr>
            <a:lvl4pPr marL="1371514" indent="0">
              <a:buNone/>
              <a:defRPr sz="1600" b="1"/>
            </a:lvl4pPr>
            <a:lvl5pPr marL="1828686" indent="0">
              <a:buNone/>
              <a:defRPr sz="1600" b="1"/>
            </a:lvl5pPr>
            <a:lvl6pPr marL="2285858" indent="0">
              <a:buNone/>
              <a:defRPr sz="1600" b="1"/>
            </a:lvl6pPr>
            <a:lvl7pPr marL="2743029" indent="0">
              <a:buNone/>
              <a:defRPr sz="1600" b="1"/>
            </a:lvl7pPr>
            <a:lvl8pPr marL="3200200" indent="0">
              <a:buNone/>
              <a:defRPr sz="1600" b="1"/>
            </a:lvl8pPr>
            <a:lvl9pPr marL="365737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6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9" cy="82391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2" indent="0">
              <a:buNone/>
              <a:defRPr sz="2000" b="1"/>
            </a:lvl2pPr>
            <a:lvl3pPr marL="914343" indent="0">
              <a:buNone/>
              <a:defRPr sz="1800" b="1"/>
            </a:lvl3pPr>
            <a:lvl4pPr marL="1371514" indent="0">
              <a:buNone/>
              <a:defRPr sz="1600" b="1"/>
            </a:lvl4pPr>
            <a:lvl5pPr marL="1828686" indent="0">
              <a:buNone/>
              <a:defRPr sz="1600" b="1"/>
            </a:lvl5pPr>
            <a:lvl6pPr marL="2285858" indent="0">
              <a:buNone/>
              <a:defRPr sz="1600" b="1"/>
            </a:lvl6pPr>
            <a:lvl7pPr marL="2743029" indent="0">
              <a:buNone/>
              <a:defRPr sz="1600" b="1"/>
            </a:lvl7pPr>
            <a:lvl8pPr marL="3200200" indent="0">
              <a:buNone/>
              <a:defRPr sz="1600" b="1"/>
            </a:lvl8pPr>
            <a:lvl9pPr marL="365737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6"/>
            <a:ext cx="5183189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A169F-57DE-4AD5-B352-2D6852301030}" type="datetime8">
              <a:rPr lang="fa-IR" smtClean="0">
                <a:solidFill>
                  <a:prstClr val="black">
                    <a:tint val="75000"/>
                  </a:prstClr>
                </a:solidFill>
              </a:rPr>
              <a:t>ژانويه/4/25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C8E1A-B943-4622-8E2C-07BAA3237A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325645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B327C-BF2D-4F02-9143-BCDA18233D1D}" type="datetime8">
              <a:rPr lang="fa-IR" smtClean="0">
                <a:solidFill>
                  <a:prstClr val="black">
                    <a:tint val="75000"/>
                  </a:prstClr>
                </a:solidFill>
              </a:rPr>
              <a:t>ژانويه/4/25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C8E1A-B943-4622-8E2C-07BAA3237A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895320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7779F-CCC0-4126-8A36-17D335695DAB}" type="datetime8">
              <a:rPr lang="fa-IR" smtClean="0">
                <a:solidFill>
                  <a:prstClr val="black">
                    <a:tint val="75000"/>
                  </a:prstClr>
                </a:solidFill>
              </a:rPr>
              <a:t>ژانويه/4/25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C8E1A-B943-4622-8E2C-07BAA3237A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656869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9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2" indent="0">
              <a:buNone/>
              <a:defRPr sz="1400"/>
            </a:lvl2pPr>
            <a:lvl3pPr marL="914343" indent="0">
              <a:buNone/>
              <a:defRPr sz="1200"/>
            </a:lvl3pPr>
            <a:lvl4pPr marL="1371514" indent="0">
              <a:buNone/>
              <a:defRPr sz="1000"/>
            </a:lvl4pPr>
            <a:lvl5pPr marL="1828686" indent="0">
              <a:buNone/>
              <a:defRPr sz="1000"/>
            </a:lvl5pPr>
            <a:lvl6pPr marL="2285858" indent="0">
              <a:buNone/>
              <a:defRPr sz="1000"/>
            </a:lvl6pPr>
            <a:lvl7pPr marL="2743029" indent="0">
              <a:buNone/>
              <a:defRPr sz="1000"/>
            </a:lvl7pPr>
            <a:lvl8pPr marL="3200200" indent="0">
              <a:buNone/>
              <a:defRPr sz="1000"/>
            </a:lvl8pPr>
            <a:lvl9pPr marL="3657372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2A570-CC1F-4D8F-BC1B-01EAC32C16ED}" type="datetime8">
              <a:rPr lang="fa-IR" smtClean="0">
                <a:solidFill>
                  <a:prstClr val="black">
                    <a:tint val="75000"/>
                  </a:prstClr>
                </a:solidFill>
              </a:rPr>
              <a:t>ژانويه/4/25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C8E1A-B943-4622-8E2C-07BAA3237A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646335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9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72" indent="0">
              <a:buNone/>
              <a:defRPr sz="2800"/>
            </a:lvl2pPr>
            <a:lvl3pPr marL="914343" indent="0">
              <a:buNone/>
              <a:defRPr sz="2400"/>
            </a:lvl3pPr>
            <a:lvl4pPr marL="1371514" indent="0">
              <a:buNone/>
              <a:defRPr sz="2000"/>
            </a:lvl4pPr>
            <a:lvl5pPr marL="1828686" indent="0">
              <a:buNone/>
              <a:defRPr sz="2000"/>
            </a:lvl5pPr>
            <a:lvl6pPr marL="2285858" indent="0">
              <a:buNone/>
              <a:defRPr sz="2000"/>
            </a:lvl6pPr>
            <a:lvl7pPr marL="2743029" indent="0">
              <a:buNone/>
              <a:defRPr sz="2000"/>
            </a:lvl7pPr>
            <a:lvl8pPr marL="3200200" indent="0">
              <a:buNone/>
              <a:defRPr sz="2000"/>
            </a:lvl8pPr>
            <a:lvl9pPr marL="3657372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2" indent="0">
              <a:buNone/>
              <a:defRPr sz="1400"/>
            </a:lvl2pPr>
            <a:lvl3pPr marL="914343" indent="0">
              <a:buNone/>
              <a:defRPr sz="1200"/>
            </a:lvl3pPr>
            <a:lvl4pPr marL="1371514" indent="0">
              <a:buNone/>
              <a:defRPr sz="1000"/>
            </a:lvl4pPr>
            <a:lvl5pPr marL="1828686" indent="0">
              <a:buNone/>
              <a:defRPr sz="1000"/>
            </a:lvl5pPr>
            <a:lvl6pPr marL="2285858" indent="0">
              <a:buNone/>
              <a:defRPr sz="1000"/>
            </a:lvl6pPr>
            <a:lvl7pPr marL="2743029" indent="0">
              <a:buNone/>
              <a:defRPr sz="1000"/>
            </a:lvl7pPr>
            <a:lvl8pPr marL="3200200" indent="0">
              <a:buNone/>
              <a:defRPr sz="1000"/>
            </a:lvl8pPr>
            <a:lvl9pPr marL="3657372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F9632-83E9-4B7A-9574-2D4D02098ADD}" type="datetime8">
              <a:rPr lang="fa-IR" smtClean="0">
                <a:solidFill>
                  <a:prstClr val="black">
                    <a:tint val="75000"/>
                  </a:prstClr>
                </a:solidFill>
              </a:rPr>
              <a:t>ژانويه/4/25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C8E1A-B943-4622-8E2C-07BAA3237A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800987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83CEC-F8BE-4D05-8450-22EE0D6EDF83}" type="datetime8">
              <a:rPr lang="fa-IR" smtClean="0">
                <a:solidFill>
                  <a:prstClr val="black">
                    <a:tint val="75000"/>
                  </a:prstClr>
                </a:solidFill>
              </a:rPr>
              <a:t>ژانويه/4/25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C8E1A-B943-4622-8E2C-07BAA3237A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617862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0B91B-D7FB-4146-899A-85B196657154}" type="datetime8">
              <a:rPr lang="fa-IR" smtClean="0">
                <a:solidFill>
                  <a:prstClr val="black">
                    <a:tint val="75000"/>
                  </a:prstClr>
                </a:solidFill>
              </a:rPr>
              <a:t>ژانويه/4/25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C8E1A-B943-4622-8E2C-07BAA3237A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252041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469" y="1501280"/>
            <a:ext cx="10972800" cy="1143000"/>
          </a:xfrm>
        </p:spPr>
        <p:txBody>
          <a:bodyPr/>
          <a:lstStyle>
            <a:lvl1pPr>
              <a:defRPr sz="3600" b="1" baseline="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680D9E-9106-4694-B72E-9B9DBCD61C32}" type="datetime8">
              <a:rPr lang="fa-IR" smtClean="0">
                <a:solidFill>
                  <a:prstClr val="black">
                    <a:tint val="75000"/>
                  </a:prstClr>
                </a:solidFill>
              </a:rPr>
              <a:t>ژانويه/4/25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FB41FD-E4CF-451D-91D6-9C5660859253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762109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4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72" indent="0" algn="ctr">
              <a:buNone/>
              <a:defRPr sz="2000"/>
            </a:lvl2pPr>
            <a:lvl3pPr marL="914343" indent="0" algn="ctr">
              <a:buNone/>
              <a:defRPr sz="1800"/>
            </a:lvl3pPr>
            <a:lvl4pPr marL="1371514" indent="0" algn="ctr">
              <a:buNone/>
              <a:defRPr sz="1600"/>
            </a:lvl4pPr>
            <a:lvl5pPr marL="1828686" indent="0" algn="ctr">
              <a:buNone/>
              <a:defRPr sz="1600"/>
            </a:lvl5pPr>
            <a:lvl6pPr marL="2285858" indent="0" algn="ctr">
              <a:buNone/>
              <a:defRPr sz="1600"/>
            </a:lvl6pPr>
            <a:lvl7pPr marL="2743029" indent="0" algn="ctr">
              <a:buNone/>
              <a:defRPr sz="1600"/>
            </a:lvl7pPr>
            <a:lvl8pPr marL="3200200" indent="0" algn="ctr">
              <a:buNone/>
              <a:defRPr sz="1600"/>
            </a:lvl8pPr>
            <a:lvl9pPr marL="3657372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74CC0-2F24-4C99-967D-8CCF15304992}" type="datetime8">
              <a:rPr lang="fa-IR" smtClean="0">
                <a:solidFill>
                  <a:prstClr val="black">
                    <a:tint val="75000"/>
                  </a:prstClr>
                </a:solidFill>
              </a:rPr>
              <a:t>ژانويه/4/25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C8E1A-B943-4622-8E2C-07BAA3237A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260046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45341-66F7-4B2A-A791-13B887B6ADB6}" type="datetime8">
              <a:rPr lang="fa-IR" smtClean="0">
                <a:solidFill>
                  <a:prstClr val="black">
                    <a:tint val="75000"/>
                  </a:prstClr>
                </a:solidFill>
              </a:rPr>
              <a:t>ژانويه/4/25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C8E1A-B943-4622-8E2C-07BAA3237A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86346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EBB47-D2E1-43B3-9DF5-44B2E6E46C59}" type="datetime8">
              <a:rPr lang="fa-IR" smtClean="0"/>
              <a:t>ژانويه/4/25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29EB6-7B92-4B99-A985-7AE816FE0215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12974862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40"/>
            <a:ext cx="10515600" cy="285273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5"/>
            <a:ext cx="10515600" cy="150018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17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4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5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37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B5534-AE7F-4740-B6FD-168030C53008}" type="datetime8">
              <a:rPr lang="fa-IR" smtClean="0">
                <a:solidFill>
                  <a:prstClr val="black">
                    <a:tint val="75000"/>
                  </a:prstClr>
                </a:solidFill>
              </a:rPr>
              <a:t>ژانويه/4/25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C8E1A-B943-4622-8E2C-07BAA3237A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080063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6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6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B5469-72BE-4A06-B582-A96812E7D8F2}" type="datetime8">
              <a:rPr lang="fa-IR" smtClean="0">
                <a:solidFill>
                  <a:prstClr val="black">
                    <a:tint val="75000"/>
                  </a:prstClr>
                </a:solidFill>
              </a:rPr>
              <a:t>ژانويه/4/25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C8E1A-B943-4622-8E2C-07BAA3237A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539802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2" indent="0">
              <a:buNone/>
              <a:defRPr sz="2000" b="1"/>
            </a:lvl2pPr>
            <a:lvl3pPr marL="914343" indent="0">
              <a:buNone/>
              <a:defRPr sz="1800" b="1"/>
            </a:lvl3pPr>
            <a:lvl4pPr marL="1371514" indent="0">
              <a:buNone/>
              <a:defRPr sz="1600" b="1"/>
            </a:lvl4pPr>
            <a:lvl5pPr marL="1828686" indent="0">
              <a:buNone/>
              <a:defRPr sz="1600" b="1"/>
            </a:lvl5pPr>
            <a:lvl6pPr marL="2285858" indent="0">
              <a:buNone/>
              <a:defRPr sz="1600" b="1"/>
            </a:lvl6pPr>
            <a:lvl7pPr marL="2743029" indent="0">
              <a:buNone/>
              <a:defRPr sz="1600" b="1"/>
            </a:lvl7pPr>
            <a:lvl8pPr marL="3200200" indent="0">
              <a:buNone/>
              <a:defRPr sz="1600" b="1"/>
            </a:lvl8pPr>
            <a:lvl9pPr marL="365737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6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9" cy="82391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2" indent="0">
              <a:buNone/>
              <a:defRPr sz="2000" b="1"/>
            </a:lvl2pPr>
            <a:lvl3pPr marL="914343" indent="0">
              <a:buNone/>
              <a:defRPr sz="1800" b="1"/>
            </a:lvl3pPr>
            <a:lvl4pPr marL="1371514" indent="0">
              <a:buNone/>
              <a:defRPr sz="1600" b="1"/>
            </a:lvl4pPr>
            <a:lvl5pPr marL="1828686" indent="0">
              <a:buNone/>
              <a:defRPr sz="1600" b="1"/>
            </a:lvl5pPr>
            <a:lvl6pPr marL="2285858" indent="0">
              <a:buNone/>
              <a:defRPr sz="1600" b="1"/>
            </a:lvl6pPr>
            <a:lvl7pPr marL="2743029" indent="0">
              <a:buNone/>
              <a:defRPr sz="1600" b="1"/>
            </a:lvl7pPr>
            <a:lvl8pPr marL="3200200" indent="0">
              <a:buNone/>
              <a:defRPr sz="1600" b="1"/>
            </a:lvl8pPr>
            <a:lvl9pPr marL="365737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6"/>
            <a:ext cx="5183189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FA42A-F2F0-4554-A621-9FB826EC25E9}" type="datetime8">
              <a:rPr lang="fa-IR" smtClean="0">
                <a:solidFill>
                  <a:prstClr val="black">
                    <a:tint val="75000"/>
                  </a:prstClr>
                </a:solidFill>
              </a:rPr>
              <a:t>ژانويه/4/25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C8E1A-B943-4622-8E2C-07BAA3237A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79701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E56BF-254B-4809-BCDD-48765C2EC8E9}" type="datetime8">
              <a:rPr lang="fa-IR" smtClean="0">
                <a:solidFill>
                  <a:prstClr val="black">
                    <a:tint val="75000"/>
                  </a:prstClr>
                </a:solidFill>
              </a:rPr>
              <a:t>ژانويه/4/25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C8E1A-B943-4622-8E2C-07BAA3237A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515980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15BEF-BEFF-4D00-B2BA-7ADF67EBECD5}" type="datetime8">
              <a:rPr lang="fa-IR" smtClean="0">
                <a:solidFill>
                  <a:prstClr val="black">
                    <a:tint val="75000"/>
                  </a:prstClr>
                </a:solidFill>
              </a:rPr>
              <a:t>ژانويه/4/25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C8E1A-B943-4622-8E2C-07BAA3237A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48266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9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2" indent="0">
              <a:buNone/>
              <a:defRPr sz="1400"/>
            </a:lvl2pPr>
            <a:lvl3pPr marL="914343" indent="0">
              <a:buNone/>
              <a:defRPr sz="1200"/>
            </a:lvl3pPr>
            <a:lvl4pPr marL="1371514" indent="0">
              <a:buNone/>
              <a:defRPr sz="1000"/>
            </a:lvl4pPr>
            <a:lvl5pPr marL="1828686" indent="0">
              <a:buNone/>
              <a:defRPr sz="1000"/>
            </a:lvl5pPr>
            <a:lvl6pPr marL="2285858" indent="0">
              <a:buNone/>
              <a:defRPr sz="1000"/>
            </a:lvl6pPr>
            <a:lvl7pPr marL="2743029" indent="0">
              <a:buNone/>
              <a:defRPr sz="1000"/>
            </a:lvl7pPr>
            <a:lvl8pPr marL="3200200" indent="0">
              <a:buNone/>
              <a:defRPr sz="1000"/>
            </a:lvl8pPr>
            <a:lvl9pPr marL="3657372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94256-FB6F-4F9D-9EC5-6877EB667116}" type="datetime8">
              <a:rPr lang="fa-IR" smtClean="0">
                <a:solidFill>
                  <a:prstClr val="black">
                    <a:tint val="75000"/>
                  </a:prstClr>
                </a:solidFill>
              </a:rPr>
              <a:t>ژانويه/4/25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C8E1A-B943-4622-8E2C-07BAA3237A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484108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9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72" indent="0">
              <a:buNone/>
              <a:defRPr sz="2800"/>
            </a:lvl2pPr>
            <a:lvl3pPr marL="914343" indent="0">
              <a:buNone/>
              <a:defRPr sz="2400"/>
            </a:lvl3pPr>
            <a:lvl4pPr marL="1371514" indent="0">
              <a:buNone/>
              <a:defRPr sz="2000"/>
            </a:lvl4pPr>
            <a:lvl5pPr marL="1828686" indent="0">
              <a:buNone/>
              <a:defRPr sz="2000"/>
            </a:lvl5pPr>
            <a:lvl6pPr marL="2285858" indent="0">
              <a:buNone/>
              <a:defRPr sz="2000"/>
            </a:lvl6pPr>
            <a:lvl7pPr marL="2743029" indent="0">
              <a:buNone/>
              <a:defRPr sz="2000"/>
            </a:lvl7pPr>
            <a:lvl8pPr marL="3200200" indent="0">
              <a:buNone/>
              <a:defRPr sz="2000"/>
            </a:lvl8pPr>
            <a:lvl9pPr marL="3657372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2" indent="0">
              <a:buNone/>
              <a:defRPr sz="1400"/>
            </a:lvl2pPr>
            <a:lvl3pPr marL="914343" indent="0">
              <a:buNone/>
              <a:defRPr sz="1200"/>
            </a:lvl3pPr>
            <a:lvl4pPr marL="1371514" indent="0">
              <a:buNone/>
              <a:defRPr sz="1000"/>
            </a:lvl4pPr>
            <a:lvl5pPr marL="1828686" indent="0">
              <a:buNone/>
              <a:defRPr sz="1000"/>
            </a:lvl5pPr>
            <a:lvl6pPr marL="2285858" indent="0">
              <a:buNone/>
              <a:defRPr sz="1000"/>
            </a:lvl6pPr>
            <a:lvl7pPr marL="2743029" indent="0">
              <a:buNone/>
              <a:defRPr sz="1000"/>
            </a:lvl7pPr>
            <a:lvl8pPr marL="3200200" indent="0">
              <a:buNone/>
              <a:defRPr sz="1000"/>
            </a:lvl8pPr>
            <a:lvl9pPr marL="3657372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A351E-C125-4FC2-BE94-596CF6DFDA11}" type="datetime8">
              <a:rPr lang="fa-IR" smtClean="0">
                <a:solidFill>
                  <a:prstClr val="black">
                    <a:tint val="75000"/>
                  </a:prstClr>
                </a:solidFill>
              </a:rPr>
              <a:t>ژانويه/4/25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C8E1A-B943-4622-8E2C-07BAA3237A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811235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60DA7-E5A3-4FE5-BD3C-AFC609C304E2}" type="datetime8">
              <a:rPr lang="fa-IR" smtClean="0">
                <a:solidFill>
                  <a:prstClr val="black">
                    <a:tint val="75000"/>
                  </a:prstClr>
                </a:solidFill>
              </a:rPr>
              <a:t>ژانويه/4/25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C8E1A-B943-4622-8E2C-07BAA3237A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97598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F8BA3-197F-4C60-BCD7-5E232F4575DE}" type="datetime8">
              <a:rPr lang="fa-IR" smtClean="0">
                <a:solidFill>
                  <a:prstClr val="black">
                    <a:tint val="75000"/>
                  </a:prstClr>
                </a:solidFill>
              </a:rPr>
              <a:t>ژانويه/4/25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C8E1A-B943-4622-8E2C-07BAA3237A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557683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469" y="1501280"/>
            <a:ext cx="10972800" cy="1143000"/>
          </a:xfrm>
        </p:spPr>
        <p:txBody>
          <a:bodyPr/>
          <a:lstStyle>
            <a:lvl1pPr>
              <a:defRPr sz="3600" b="1" baseline="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943E66-2657-4138-B93F-75E85BB87E0E}" type="datetime8">
              <a:rPr lang="fa-IR" smtClean="0">
                <a:solidFill>
                  <a:prstClr val="black">
                    <a:tint val="75000"/>
                  </a:prstClr>
                </a:solidFill>
              </a:rPr>
              <a:t>ژانويه/4/25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FB41FD-E4CF-451D-91D6-9C5660859253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4810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B2CF7-6F74-47AF-B725-9D7F2F06F435}" type="datetime8">
              <a:rPr lang="fa-IR" smtClean="0"/>
              <a:t>ژانويه/4/25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29EB6-7B92-4B99-A985-7AE816FE0215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19625693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4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72" indent="0" algn="ctr">
              <a:buNone/>
              <a:defRPr sz="2000"/>
            </a:lvl2pPr>
            <a:lvl3pPr marL="914343" indent="0" algn="ctr">
              <a:buNone/>
              <a:defRPr sz="1800"/>
            </a:lvl3pPr>
            <a:lvl4pPr marL="1371514" indent="0" algn="ctr">
              <a:buNone/>
              <a:defRPr sz="1600"/>
            </a:lvl4pPr>
            <a:lvl5pPr marL="1828686" indent="0" algn="ctr">
              <a:buNone/>
              <a:defRPr sz="1600"/>
            </a:lvl5pPr>
            <a:lvl6pPr marL="2285858" indent="0" algn="ctr">
              <a:buNone/>
              <a:defRPr sz="1600"/>
            </a:lvl6pPr>
            <a:lvl7pPr marL="2743029" indent="0" algn="ctr">
              <a:buNone/>
              <a:defRPr sz="1600"/>
            </a:lvl7pPr>
            <a:lvl8pPr marL="3200200" indent="0" algn="ctr">
              <a:buNone/>
              <a:defRPr sz="1600"/>
            </a:lvl8pPr>
            <a:lvl9pPr marL="3657372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9E1C8-83E5-4762-A059-88C4D13CEB3B}" type="datetime8">
              <a:rPr lang="fa-IR" smtClean="0">
                <a:solidFill>
                  <a:prstClr val="black">
                    <a:tint val="75000"/>
                  </a:prstClr>
                </a:solidFill>
              </a:rPr>
              <a:t>ژانويه/4/25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C8E1A-B943-4622-8E2C-07BAA3237A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017801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4729A-9C1A-4E4F-A86F-2295CBDDBB4D}" type="datetime8">
              <a:rPr lang="fa-IR" smtClean="0">
                <a:solidFill>
                  <a:prstClr val="black">
                    <a:tint val="75000"/>
                  </a:prstClr>
                </a:solidFill>
              </a:rPr>
              <a:t>ژانويه/4/25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C8E1A-B943-4622-8E2C-07BAA3237A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922782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40"/>
            <a:ext cx="10515600" cy="285273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5"/>
            <a:ext cx="10515600" cy="150018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17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4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5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37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D195E-C2F4-4201-9B87-F511B3F6D798}" type="datetime8">
              <a:rPr lang="fa-IR" smtClean="0">
                <a:solidFill>
                  <a:prstClr val="black">
                    <a:tint val="75000"/>
                  </a:prstClr>
                </a:solidFill>
              </a:rPr>
              <a:t>ژانويه/4/25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C8E1A-B943-4622-8E2C-07BAA3237A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993756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6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6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EDC86-B292-4840-AAB6-0635DF0F03A1}" type="datetime8">
              <a:rPr lang="fa-IR" smtClean="0">
                <a:solidFill>
                  <a:prstClr val="black">
                    <a:tint val="75000"/>
                  </a:prstClr>
                </a:solidFill>
              </a:rPr>
              <a:t>ژانويه/4/25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C8E1A-B943-4622-8E2C-07BAA3237A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719433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2" indent="0">
              <a:buNone/>
              <a:defRPr sz="2000" b="1"/>
            </a:lvl2pPr>
            <a:lvl3pPr marL="914343" indent="0">
              <a:buNone/>
              <a:defRPr sz="1800" b="1"/>
            </a:lvl3pPr>
            <a:lvl4pPr marL="1371514" indent="0">
              <a:buNone/>
              <a:defRPr sz="1600" b="1"/>
            </a:lvl4pPr>
            <a:lvl5pPr marL="1828686" indent="0">
              <a:buNone/>
              <a:defRPr sz="1600" b="1"/>
            </a:lvl5pPr>
            <a:lvl6pPr marL="2285858" indent="0">
              <a:buNone/>
              <a:defRPr sz="1600" b="1"/>
            </a:lvl6pPr>
            <a:lvl7pPr marL="2743029" indent="0">
              <a:buNone/>
              <a:defRPr sz="1600" b="1"/>
            </a:lvl7pPr>
            <a:lvl8pPr marL="3200200" indent="0">
              <a:buNone/>
              <a:defRPr sz="1600" b="1"/>
            </a:lvl8pPr>
            <a:lvl9pPr marL="365737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6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9" cy="82391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2" indent="0">
              <a:buNone/>
              <a:defRPr sz="2000" b="1"/>
            </a:lvl2pPr>
            <a:lvl3pPr marL="914343" indent="0">
              <a:buNone/>
              <a:defRPr sz="1800" b="1"/>
            </a:lvl3pPr>
            <a:lvl4pPr marL="1371514" indent="0">
              <a:buNone/>
              <a:defRPr sz="1600" b="1"/>
            </a:lvl4pPr>
            <a:lvl5pPr marL="1828686" indent="0">
              <a:buNone/>
              <a:defRPr sz="1600" b="1"/>
            </a:lvl5pPr>
            <a:lvl6pPr marL="2285858" indent="0">
              <a:buNone/>
              <a:defRPr sz="1600" b="1"/>
            </a:lvl6pPr>
            <a:lvl7pPr marL="2743029" indent="0">
              <a:buNone/>
              <a:defRPr sz="1600" b="1"/>
            </a:lvl7pPr>
            <a:lvl8pPr marL="3200200" indent="0">
              <a:buNone/>
              <a:defRPr sz="1600" b="1"/>
            </a:lvl8pPr>
            <a:lvl9pPr marL="365737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6"/>
            <a:ext cx="5183189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7278E-CE40-40B4-9DB3-45606FAC45B3}" type="datetime8">
              <a:rPr lang="fa-IR" smtClean="0">
                <a:solidFill>
                  <a:prstClr val="black">
                    <a:tint val="75000"/>
                  </a:prstClr>
                </a:solidFill>
              </a:rPr>
              <a:t>ژانويه/4/25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C8E1A-B943-4622-8E2C-07BAA3237A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34540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A80C4-F652-404D-A7F5-BB9DC5B08D8E}" type="datetime8">
              <a:rPr lang="fa-IR" smtClean="0">
                <a:solidFill>
                  <a:prstClr val="black">
                    <a:tint val="75000"/>
                  </a:prstClr>
                </a:solidFill>
              </a:rPr>
              <a:t>ژانويه/4/25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C8E1A-B943-4622-8E2C-07BAA3237A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72215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53D4-6FE0-492A-A24C-F3390967F882}" type="datetime8">
              <a:rPr lang="fa-IR" smtClean="0">
                <a:solidFill>
                  <a:prstClr val="black">
                    <a:tint val="75000"/>
                  </a:prstClr>
                </a:solidFill>
              </a:rPr>
              <a:t>ژانويه/4/25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C8E1A-B943-4622-8E2C-07BAA3237A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830114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9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2" indent="0">
              <a:buNone/>
              <a:defRPr sz="1400"/>
            </a:lvl2pPr>
            <a:lvl3pPr marL="914343" indent="0">
              <a:buNone/>
              <a:defRPr sz="1200"/>
            </a:lvl3pPr>
            <a:lvl4pPr marL="1371514" indent="0">
              <a:buNone/>
              <a:defRPr sz="1000"/>
            </a:lvl4pPr>
            <a:lvl5pPr marL="1828686" indent="0">
              <a:buNone/>
              <a:defRPr sz="1000"/>
            </a:lvl5pPr>
            <a:lvl6pPr marL="2285858" indent="0">
              <a:buNone/>
              <a:defRPr sz="1000"/>
            </a:lvl6pPr>
            <a:lvl7pPr marL="2743029" indent="0">
              <a:buNone/>
              <a:defRPr sz="1000"/>
            </a:lvl7pPr>
            <a:lvl8pPr marL="3200200" indent="0">
              <a:buNone/>
              <a:defRPr sz="1000"/>
            </a:lvl8pPr>
            <a:lvl9pPr marL="3657372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49C74-5452-4909-9121-107E8AF79533}" type="datetime8">
              <a:rPr lang="fa-IR" smtClean="0">
                <a:solidFill>
                  <a:prstClr val="black">
                    <a:tint val="75000"/>
                  </a:prstClr>
                </a:solidFill>
              </a:rPr>
              <a:t>ژانويه/4/25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C8E1A-B943-4622-8E2C-07BAA3237A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276010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9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72" indent="0">
              <a:buNone/>
              <a:defRPr sz="2800"/>
            </a:lvl2pPr>
            <a:lvl3pPr marL="914343" indent="0">
              <a:buNone/>
              <a:defRPr sz="2400"/>
            </a:lvl3pPr>
            <a:lvl4pPr marL="1371514" indent="0">
              <a:buNone/>
              <a:defRPr sz="2000"/>
            </a:lvl4pPr>
            <a:lvl5pPr marL="1828686" indent="0">
              <a:buNone/>
              <a:defRPr sz="2000"/>
            </a:lvl5pPr>
            <a:lvl6pPr marL="2285858" indent="0">
              <a:buNone/>
              <a:defRPr sz="2000"/>
            </a:lvl6pPr>
            <a:lvl7pPr marL="2743029" indent="0">
              <a:buNone/>
              <a:defRPr sz="2000"/>
            </a:lvl7pPr>
            <a:lvl8pPr marL="3200200" indent="0">
              <a:buNone/>
              <a:defRPr sz="2000"/>
            </a:lvl8pPr>
            <a:lvl9pPr marL="3657372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2" indent="0">
              <a:buNone/>
              <a:defRPr sz="1400"/>
            </a:lvl2pPr>
            <a:lvl3pPr marL="914343" indent="0">
              <a:buNone/>
              <a:defRPr sz="1200"/>
            </a:lvl3pPr>
            <a:lvl4pPr marL="1371514" indent="0">
              <a:buNone/>
              <a:defRPr sz="1000"/>
            </a:lvl4pPr>
            <a:lvl5pPr marL="1828686" indent="0">
              <a:buNone/>
              <a:defRPr sz="1000"/>
            </a:lvl5pPr>
            <a:lvl6pPr marL="2285858" indent="0">
              <a:buNone/>
              <a:defRPr sz="1000"/>
            </a:lvl6pPr>
            <a:lvl7pPr marL="2743029" indent="0">
              <a:buNone/>
              <a:defRPr sz="1000"/>
            </a:lvl7pPr>
            <a:lvl8pPr marL="3200200" indent="0">
              <a:buNone/>
              <a:defRPr sz="1000"/>
            </a:lvl8pPr>
            <a:lvl9pPr marL="3657372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FD6EE-28D8-4478-AC49-714EB811CA7F}" type="datetime8">
              <a:rPr lang="fa-IR" smtClean="0">
                <a:solidFill>
                  <a:prstClr val="black">
                    <a:tint val="75000"/>
                  </a:prstClr>
                </a:solidFill>
              </a:rPr>
              <a:t>ژانويه/4/25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C8E1A-B943-4622-8E2C-07BAA3237A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023222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36D3E-B285-4396-9C4A-426B325A1B26}" type="datetime8">
              <a:rPr lang="fa-IR" smtClean="0">
                <a:solidFill>
                  <a:prstClr val="black">
                    <a:tint val="75000"/>
                  </a:prstClr>
                </a:solidFill>
              </a:rPr>
              <a:t>ژانويه/4/25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C8E1A-B943-4622-8E2C-07BAA3237A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38506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42B17-3CCF-4309-BDCB-509AF5D8907E}" type="datetime8">
              <a:rPr lang="fa-IR" smtClean="0"/>
              <a:t>ژانويه/4/25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29EB6-7B92-4B99-A985-7AE816FE0215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43422102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54114-DEE0-4E45-A0E1-8DC419DDAE66}" type="datetime8">
              <a:rPr lang="fa-IR" smtClean="0">
                <a:solidFill>
                  <a:prstClr val="black">
                    <a:tint val="75000"/>
                  </a:prstClr>
                </a:solidFill>
              </a:rPr>
              <a:t>ژانويه/4/25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C8E1A-B943-4622-8E2C-07BAA3237A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525983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469" y="1501280"/>
            <a:ext cx="10972800" cy="1143000"/>
          </a:xfrm>
        </p:spPr>
        <p:txBody>
          <a:bodyPr/>
          <a:lstStyle>
            <a:lvl1pPr>
              <a:defRPr sz="3600" b="1" baseline="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5F33BF-90E6-49B7-9438-B56A15FA127B}" type="datetime8">
              <a:rPr lang="fa-IR" smtClean="0">
                <a:solidFill>
                  <a:prstClr val="black">
                    <a:tint val="75000"/>
                  </a:prstClr>
                </a:solidFill>
              </a:rPr>
              <a:t>ژانويه/4/25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FB41FD-E4CF-451D-91D6-9C5660859253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440111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4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72" indent="0" algn="ctr">
              <a:buNone/>
              <a:defRPr sz="2000"/>
            </a:lvl2pPr>
            <a:lvl3pPr marL="914343" indent="0" algn="ctr">
              <a:buNone/>
              <a:defRPr sz="1800"/>
            </a:lvl3pPr>
            <a:lvl4pPr marL="1371514" indent="0" algn="ctr">
              <a:buNone/>
              <a:defRPr sz="1600"/>
            </a:lvl4pPr>
            <a:lvl5pPr marL="1828686" indent="0" algn="ctr">
              <a:buNone/>
              <a:defRPr sz="1600"/>
            </a:lvl5pPr>
            <a:lvl6pPr marL="2285858" indent="0" algn="ctr">
              <a:buNone/>
              <a:defRPr sz="1600"/>
            </a:lvl6pPr>
            <a:lvl7pPr marL="2743029" indent="0" algn="ctr">
              <a:buNone/>
              <a:defRPr sz="1600"/>
            </a:lvl7pPr>
            <a:lvl8pPr marL="3200200" indent="0" algn="ctr">
              <a:buNone/>
              <a:defRPr sz="1600"/>
            </a:lvl8pPr>
            <a:lvl9pPr marL="3657372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F1AAA-D1C5-4254-BC07-48CB215AA354}" type="datetime8">
              <a:rPr lang="fa-IR" smtClean="0">
                <a:solidFill>
                  <a:prstClr val="black">
                    <a:tint val="75000"/>
                  </a:prstClr>
                </a:solidFill>
              </a:rPr>
              <a:t>ژانويه/4/25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C8E1A-B943-4622-8E2C-07BAA3237A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730348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10DC3-515F-4008-A031-83E0AA0EBC7A}" type="datetime8">
              <a:rPr lang="fa-IR" smtClean="0">
                <a:solidFill>
                  <a:prstClr val="black">
                    <a:tint val="75000"/>
                  </a:prstClr>
                </a:solidFill>
              </a:rPr>
              <a:t>ژانويه/4/25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C8E1A-B943-4622-8E2C-07BAA3237A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50226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40"/>
            <a:ext cx="10515600" cy="285273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5"/>
            <a:ext cx="10515600" cy="150018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17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4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5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37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48C41-4A4B-4AD9-8002-EFB176FD8AC5}" type="datetime8">
              <a:rPr lang="fa-IR" smtClean="0">
                <a:solidFill>
                  <a:prstClr val="black">
                    <a:tint val="75000"/>
                  </a:prstClr>
                </a:solidFill>
              </a:rPr>
              <a:t>ژانويه/4/25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C8E1A-B943-4622-8E2C-07BAA3237A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05749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6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6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5EAE1-62C5-4505-A9D7-AD4E0C01E716}" type="datetime8">
              <a:rPr lang="fa-IR" smtClean="0">
                <a:solidFill>
                  <a:prstClr val="black">
                    <a:tint val="75000"/>
                  </a:prstClr>
                </a:solidFill>
              </a:rPr>
              <a:t>ژانويه/4/25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C8E1A-B943-4622-8E2C-07BAA3237A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88712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2" indent="0">
              <a:buNone/>
              <a:defRPr sz="2000" b="1"/>
            </a:lvl2pPr>
            <a:lvl3pPr marL="914343" indent="0">
              <a:buNone/>
              <a:defRPr sz="1800" b="1"/>
            </a:lvl3pPr>
            <a:lvl4pPr marL="1371514" indent="0">
              <a:buNone/>
              <a:defRPr sz="1600" b="1"/>
            </a:lvl4pPr>
            <a:lvl5pPr marL="1828686" indent="0">
              <a:buNone/>
              <a:defRPr sz="1600" b="1"/>
            </a:lvl5pPr>
            <a:lvl6pPr marL="2285858" indent="0">
              <a:buNone/>
              <a:defRPr sz="1600" b="1"/>
            </a:lvl6pPr>
            <a:lvl7pPr marL="2743029" indent="0">
              <a:buNone/>
              <a:defRPr sz="1600" b="1"/>
            </a:lvl7pPr>
            <a:lvl8pPr marL="3200200" indent="0">
              <a:buNone/>
              <a:defRPr sz="1600" b="1"/>
            </a:lvl8pPr>
            <a:lvl9pPr marL="365737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6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9" cy="82391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2" indent="0">
              <a:buNone/>
              <a:defRPr sz="2000" b="1"/>
            </a:lvl2pPr>
            <a:lvl3pPr marL="914343" indent="0">
              <a:buNone/>
              <a:defRPr sz="1800" b="1"/>
            </a:lvl3pPr>
            <a:lvl4pPr marL="1371514" indent="0">
              <a:buNone/>
              <a:defRPr sz="1600" b="1"/>
            </a:lvl4pPr>
            <a:lvl5pPr marL="1828686" indent="0">
              <a:buNone/>
              <a:defRPr sz="1600" b="1"/>
            </a:lvl5pPr>
            <a:lvl6pPr marL="2285858" indent="0">
              <a:buNone/>
              <a:defRPr sz="1600" b="1"/>
            </a:lvl6pPr>
            <a:lvl7pPr marL="2743029" indent="0">
              <a:buNone/>
              <a:defRPr sz="1600" b="1"/>
            </a:lvl7pPr>
            <a:lvl8pPr marL="3200200" indent="0">
              <a:buNone/>
              <a:defRPr sz="1600" b="1"/>
            </a:lvl8pPr>
            <a:lvl9pPr marL="365737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6"/>
            <a:ext cx="5183189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C0997-D35D-4BDE-B6C2-AF869EF7A97B}" type="datetime8">
              <a:rPr lang="fa-IR" smtClean="0">
                <a:solidFill>
                  <a:prstClr val="black">
                    <a:tint val="75000"/>
                  </a:prstClr>
                </a:solidFill>
              </a:rPr>
              <a:t>ژانويه/4/25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C8E1A-B943-4622-8E2C-07BAA3237A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742034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0CD42-D39A-4CF3-A13D-DB660756824C}" type="datetime8">
              <a:rPr lang="fa-IR" smtClean="0">
                <a:solidFill>
                  <a:prstClr val="black">
                    <a:tint val="75000"/>
                  </a:prstClr>
                </a:solidFill>
              </a:rPr>
              <a:t>ژانويه/4/25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C8E1A-B943-4622-8E2C-07BAA3237A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327464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44FAB-76CC-43EC-9A53-8FFEA1E0D9A6}" type="datetime8">
              <a:rPr lang="fa-IR" smtClean="0">
                <a:solidFill>
                  <a:prstClr val="black">
                    <a:tint val="75000"/>
                  </a:prstClr>
                </a:solidFill>
              </a:rPr>
              <a:t>ژانويه/4/25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C8E1A-B943-4622-8E2C-07BAA3237A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722330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9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2" indent="0">
              <a:buNone/>
              <a:defRPr sz="1400"/>
            </a:lvl2pPr>
            <a:lvl3pPr marL="914343" indent="0">
              <a:buNone/>
              <a:defRPr sz="1200"/>
            </a:lvl3pPr>
            <a:lvl4pPr marL="1371514" indent="0">
              <a:buNone/>
              <a:defRPr sz="1000"/>
            </a:lvl4pPr>
            <a:lvl5pPr marL="1828686" indent="0">
              <a:buNone/>
              <a:defRPr sz="1000"/>
            </a:lvl5pPr>
            <a:lvl6pPr marL="2285858" indent="0">
              <a:buNone/>
              <a:defRPr sz="1000"/>
            </a:lvl6pPr>
            <a:lvl7pPr marL="2743029" indent="0">
              <a:buNone/>
              <a:defRPr sz="1000"/>
            </a:lvl7pPr>
            <a:lvl8pPr marL="3200200" indent="0">
              <a:buNone/>
              <a:defRPr sz="1000"/>
            </a:lvl8pPr>
            <a:lvl9pPr marL="3657372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929F7-FC2D-4862-8043-402887B06AED}" type="datetime8">
              <a:rPr lang="fa-IR" smtClean="0">
                <a:solidFill>
                  <a:prstClr val="black">
                    <a:tint val="75000"/>
                  </a:prstClr>
                </a:solidFill>
              </a:rPr>
              <a:t>ژانويه/4/25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C8E1A-B943-4622-8E2C-07BAA3237A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9579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386A4-E888-41E6-B163-06F4D7004BB4}" type="datetime8">
              <a:rPr lang="fa-IR" smtClean="0"/>
              <a:t>ژانويه/4/25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29EB6-7B92-4B99-A985-7AE816FE0215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53223821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9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72" indent="0">
              <a:buNone/>
              <a:defRPr sz="2800"/>
            </a:lvl2pPr>
            <a:lvl3pPr marL="914343" indent="0">
              <a:buNone/>
              <a:defRPr sz="2400"/>
            </a:lvl3pPr>
            <a:lvl4pPr marL="1371514" indent="0">
              <a:buNone/>
              <a:defRPr sz="2000"/>
            </a:lvl4pPr>
            <a:lvl5pPr marL="1828686" indent="0">
              <a:buNone/>
              <a:defRPr sz="2000"/>
            </a:lvl5pPr>
            <a:lvl6pPr marL="2285858" indent="0">
              <a:buNone/>
              <a:defRPr sz="2000"/>
            </a:lvl6pPr>
            <a:lvl7pPr marL="2743029" indent="0">
              <a:buNone/>
              <a:defRPr sz="2000"/>
            </a:lvl7pPr>
            <a:lvl8pPr marL="3200200" indent="0">
              <a:buNone/>
              <a:defRPr sz="2000"/>
            </a:lvl8pPr>
            <a:lvl9pPr marL="3657372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2" indent="0">
              <a:buNone/>
              <a:defRPr sz="1400"/>
            </a:lvl2pPr>
            <a:lvl3pPr marL="914343" indent="0">
              <a:buNone/>
              <a:defRPr sz="1200"/>
            </a:lvl3pPr>
            <a:lvl4pPr marL="1371514" indent="0">
              <a:buNone/>
              <a:defRPr sz="1000"/>
            </a:lvl4pPr>
            <a:lvl5pPr marL="1828686" indent="0">
              <a:buNone/>
              <a:defRPr sz="1000"/>
            </a:lvl5pPr>
            <a:lvl6pPr marL="2285858" indent="0">
              <a:buNone/>
              <a:defRPr sz="1000"/>
            </a:lvl6pPr>
            <a:lvl7pPr marL="2743029" indent="0">
              <a:buNone/>
              <a:defRPr sz="1000"/>
            </a:lvl7pPr>
            <a:lvl8pPr marL="3200200" indent="0">
              <a:buNone/>
              <a:defRPr sz="1000"/>
            </a:lvl8pPr>
            <a:lvl9pPr marL="3657372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BCE6A-446B-4525-A0CD-76B45C319AA2}" type="datetime8">
              <a:rPr lang="fa-IR" smtClean="0">
                <a:solidFill>
                  <a:prstClr val="black">
                    <a:tint val="75000"/>
                  </a:prstClr>
                </a:solidFill>
              </a:rPr>
              <a:t>ژانويه/4/25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C8E1A-B943-4622-8E2C-07BAA3237A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817593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07855-3EC7-4807-A195-39FF43FE92EA}" type="datetime8">
              <a:rPr lang="fa-IR" smtClean="0">
                <a:solidFill>
                  <a:prstClr val="black">
                    <a:tint val="75000"/>
                  </a:prstClr>
                </a:solidFill>
              </a:rPr>
              <a:t>ژانويه/4/25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C8E1A-B943-4622-8E2C-07BAA3237A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197752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99EBE-4A91-4120-86FF-3B1173AB0DE3}" type="datetime8">
              <a:rPr lang="fa-IR" smtClean="0">
                <a:solidFill>
                  <a:prstClr val="black">
                    <a:tint val="75000"/>
                  </a:prstClr>
                </a:solidFill>
              </a:rPr>
              <a:t>ژانويه/4/25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C8E1A-B943-4622-8E2C-07BAA3237A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50174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469" y="1501280"/>
            <a:ext cx="10972800" cy="1143000"/>
          </a:xfrm>
        </p:spPr>
        <p:txBody>
          <a:bodyPr/>
          <a:lstStyle>
            <a:lvl1pPr>
              <a:defRPr sz="3600" b="1" baseline="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2050D2-02BA-44A9-AE76-87509F99E432}" type="datetime8">
              <a:rPr lang="fa-IR" smtClean="0">
                <a:solidFill>
                  <a:prstClr val="black">
                    <a:tint val="75000"/>
                  </a:prstClr>
                </a:solidFill>
              </a:rPr>
              <a:t>ژانويه/4/25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FB41FD-E4CF-451D-91D6-9C5660859253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75121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4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72" indent="0" algn="ctr">
              <a:buNone/>
              <a:defRPr sz="2000"/>
            </a:lvl2pPr>
            <a:lvl3pPr marL="914343" indent="0" algn="ctr">
              <a:buNone/>
              <a:defRPr sz="1800"/>
            </a:lvl3pPr>
            <a:lvl4pPr marL="1371514" indent="0" algn="ctr">
              <a:buNone/>
              <a:defRPr sz="1600"/>
            </a:lvl4pPr>
            <a:lvl5pPr marL="1828686" indent="0" algn="ctr">
              <a:buNone/>
              <a:defRPr sz="1600"/>
            </a:lvl5pPr>
            <a:lvl6pPr marL="2285858" indent="0" algn="ctr">
              <a:buNone/>
              <a:defRPr sz="1600"/>
            </a:lvl6pPr>
            <a:lvl7pPr marL="2743029" indent="0" algn="ctr">
              <a:buNone/>
              <a:defRPr sz="1600"/>
            </a:lvl7pPr>
            <a:lvl8pPr marL="3200200" indent="0" algn="ctr">
              <a:buNone/>
              <a:defRPr sz="1600"/>
            </a:lvl8pPr>
            <a:lvl9pPr marL="3657372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DAD26-3A70-459A-B475-C12545616728}" type="datetime8">
              <a:rPr lang="fa-IR" smtClean="0">
                <a:solidFill>
                  <a:prstClr val="black">
                    <a:tint val="75000"/>
                  </a:prstClr>
                </a:solidFill>
              </a:rPr>
              <a:t>ژانويه/4/25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C8E1A-B943-4622-8E2C-07BAA3237A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70555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66236-124B-4FE2-AB1A-857AB16BC5CE}" type="datetime8">
              <a:rPr lang="fa-IR" smtClean="0">
                <a:solidFill>
                  <a:prstClr val="black">
                    <a:tint val="75000"/>
                  </a:prstClr>
                </a:solidFill>
              </a:rPr>
              <a:t>ژانويه/4/25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C8E1A-B943-4622-8E2C-07BAA3237A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269029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40"/>
            <a:ext cx="10515600" cy="285273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5"/>
            <a:ext cx="10515600" cy="150018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17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4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5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37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6D663-0A14-4A8C-A05C-A7E510BABE4A}" type="datetime8">
              <a:rPr lang="fa-IR" smtClean="0">
                <a:solidFill>
                  <a:prstClr val="black">
                    <a:tint val="75000"/>
                  </a:prstClr>
                </a:solidFill>
              </a:rPr>
              <a:t>ژانويه/4/25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C8E1A-B943-4622-8E2C-07BAA3237A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445611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6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6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C466A-166E-4186-8D62-0F8C872AF3F1}" type="datetime8">
              <a:rPr lang="fa-IR" smtClean="0">
                <a:solidFill>
                  <a:prstClr val="black">
                    <a:tint val="75000"/>
                  </a:prstClr>
                </a:solidFill>
              </a:rPr>
              <a:t>ژانويه/4/25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C8E1A-B943-4622-8E2C-07BAA3237A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995272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2" indent="0">
              <a:buNone/>
              <a:defRPr sz="2000" b="1"/>
            </a:lvl2pPr>
            <a:lvl3pPr marL="914343" indent="0">
              <a:buNone/>
              <a:defRPr sz="1800" b="1"/>
            </a:lvl3pPr>
            <a:lvl4pPr marL="1371514" indent="0">
              <a:buNone/>
              <a:defRPr sz="1600" b="1"/>
            </a:lvl4pPr>
            <a:lvl5pPr marL="1828686" indent="0">
              <a:buNone/>
              <a:defRPr sz="1600" b="1"/>
            </a:lvl5pPr>
            <a:lvl6pPr marL="2285858" indent="0">
              <a:buNone/>
              <a:defRPr sz="1600" b="1"/>
            </a:lvl6pPr>
            <a:lvl7pPr marL="2743029" indent="0">
              <a:buNone/>
              <a:defRPr sz="1600" b="1"/>
            </a:lvl7pPr>
            <a:lvl8pPr marL="3200200" indent="0">
              <a:buNone/>
              <a:defRPr sz="1600" b="1"/>
            </a:lvl8pPr>
            <a:lvl9pPr marL="365737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6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9" cy="82391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2" indent="0">
              <a:buNone/>
              <a:defRPr sz="2000" b="1"/>
            </a:lvl2pPr>
            <a:lvl3pPr marL="914343" indent="0">
              <a:buNone/>
              <a:defRPr sz="1800" b="1"/>
            </a:lvl3pPr>
            <a:lvl4pPr marL="1371514" indent="0">
              <a:buNone/>
              <a:defRPr sz="1600" b="1"/>
            </a:lvl4pPr>
            <a:lvl5pPr marL="1828686" indent="0">
              <a:buNone/>
              <a:defRPr sz="1600" b="1"/>
            </a:lvl5pPr>
            <a:lvl6pPr marL="2285858" indent="0">
              <a:buNone/>
              <a:defRPr sz="1600" b="1"/>
            </a:lvl6pPr>
            <a:lvl7pPr marL="2743029" indent="0">
              <a:buNone/>
              <a:defRPr sz="1600" b="1"/>
            </a:lvl7pPr>
            <a:lvl8pPr marL="3200200" indent="0">
              <a:buNone/>
              <a:defRPr sz="1600" b="1"/>
            </a:lvl8pPr>
            <a:lvl9pPr marL="365737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6"/>
            <a:ext cx="5183189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64048-A3F8-42ED-A709-85447FCF50B3}" type="datetime8">
              <a:rPr lang="fa-IR" smtClean="0">
                <a:solidFill>
                  <a:prstClr val="black">
                    <a:tint val="75000"/>
                  </a:prstClr>
                </a:solidFill>
              </a:rPr>
              <a:t>ژانويه/4/25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C8E1A-B943-4622-8E2C-07BAA3237A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41047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023A9-3DEF-4B07-8373-389E98C0CD20}" type="datetime8">
              <a:rPr lang="fa-IR" smtClean="0">
                <a:solidFill>
                  <a:prstClr val="black">
                    <a:tint val="75000"/>
                  </a:prstClr>
                </a:solidFill>
              </a:rPr>
              <a:t>ژانويه/4/25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C8E1A-B943-4622-8E2C-07BAA3237A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2036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2FF42-5D24-4153-94A1-D9DF39FBE887}" type="datetime8">
              <a:rPr lang="fa-IR" smtClean="0"/>
              <a:t>ژانويه/4/25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29EB6-7B92-4B99-A985-7AE816FE0215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29114321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73C3-13E3-4152-88DF-9D98F594A7EB}" type="datetime8">
              <a:rPr lang="fa-IR" smtClean="0">
                <a:solidFill>
                  <a:prstClr val="black">
                    <a:tint val="75000"/>
                  </a:prstClr>
                </a:solidFill>
              </a:rPr>
              <a:t>ژانويه/4/25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C8E1A-B943-4622-8E2C-07BAA3237A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804999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9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2" indent="0">
              <a:buNone/>
              <a:defRPr sz="1400"/>
            </a:lvl2pPr>
            <a:lvl3pPr marL="914343" indent="0">
              <a:buNone/>
              <a:defRPr sz="1200"/>
            </a:lvl3pPr>
            <a:lvl4pPr marL="1371514" indent="0">
              <a:buNone/>
              <a:defRPr sz="1000"/>
            </a:lvl4pPr>
            <a:lvl5pPr marL="1828686" indent="0">
              <a:buNone/>
              <a:defRPr sz="1000"/>
            </a:lvl5pPr>
            <a:lvl6pPr marL="2285858" indent="0">
              <a:buNone/>
              <a:defRPr sz="1000"/>
            </a:lvl6pPr>
            <a:lvl7pPr marL="2743029" indent="0">
              <a:buNone/>
              <a:defRPr sz="1000"/>
            </a:lvl7pPr>
            <a:lvl8pPr marL="3200200" indent="0">
              <a:buNone/>
              <a:defRPr sz="1000"/>
            </a:lvl8pPr>
            <a:lvl9pPr marL="3657372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39E24-F63A-454B-AFB4-F888E89C2744}" type="datetime8">
              <a:rPr lang="fa-IR" smtClean="0">
                <a:solidFill>
                  <a:prstClr val="black">
                    <a:tint val="75000"/>
                  </a:prstClr>
                </a:solidFill>
              </a:rPr>
              <a:t>ژانويه/4/25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C8E1A-B943-4622-8E2C-07BAA3237A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81456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9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72" indent="0">
              <a:buNone/>
              <a:defRPr sz="2800"/>
            </a:lvl2pPr>
            <a:lvl3pPr marL="914343" indent="0">
              <a:buNone/>
              <a:defRPr sz="2400"/>
            </a:lvl3pPr>
            <a:lvl4pPr marL="1371514" indent="0">
              <a:buNone/>
              <a:defRPr sz="2000"/>
            </a:lvl4pPr>
            <a:lvl5pPr marL="1828686" indent="0">
              <a:buNone/>
              <a:defRPr sz="2000"/>
            </a:lvl5pPr>
            <a:lvl6pPr marL="2285858" indent="0">
              <a:buNone/>
              <a:defRPr sz="2000"/>
            </a:lvl6pPr>
            <a:lvl7pPr marL="2743029" indent="0">
              <a:buNone/>
              <a:defRPr sz="2000"/>
            </a:lvl7pPr>
            <a:lvl8pPr marL="3200200" indent="0">
              <a:buNone/>
              <a:defRPr sz="2000"/>
            </a:lvl8pPr>
            <a:lvl9pPr marL="3657372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2" indent="0">
              <a:buNone/>
              <a:defRPr sz="1400"/>
            </a:lvl2pPr>
            <a:lvl3pPr marL="914343" indent="0">
              <a:buNone/>
              <a:defRPr sz="1200"/>
            </a:lvl3pPr>
            <a:lvl4pPr marL="1371514" indent="0">
              <a:buNone/>
              <a:defRPr sz="1000"/>
            </a:lvl4pPr>
            <a:lvl5pPr marL="1828686" indent="0">
              <a:buNone/>
              <a:defRPr sz="1000"/>
            </a:lvl5pPr>
            <a:lvl6pPr marL="2285858" indent="0">
              <a:buNone/>
              <a:defRPr sz="1000"/>
            </a:lvl6pPr>
            <a:lvl7pPr marL="2743029" indent="0">
              <a:buNone/>
              <a:defRPr sz="1000"/>
            </a:lvl7pPr>
            <a:lvl8pPr marL="3200200" indent="0">
              <a:buNone/>
              <a:defRPr sz="1000"/>
            </a:lvl8pPr>
            <a:lvl9pPr marL="3657372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C1507-D65C-4127-9ED3-150B240F4394}" type="datetime8">
              <a:rPr lang="fa-IR" smtClean="0">
                <a:solidFill>
                  <a:prstClr val="black">
                    <a:tint val="75000"/>
                  </a:prstClr>
                </a:solidFill>
              </a:rPr>
              <a:t>ژانويه/4/25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C8E1A-B943-4622-8E2C-07BAA3237A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722828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74B69-8503-4B20-958E-E0D9B42CED91}" type="datetime8">
              <a:rPr lang="fa-IR" smtClean="0">
                <a:solidFill>
                  <a:prstClr val="black">
                    <a:tint val="75000"/>
                  </a:prstClr>
                </a:solidFill>
              </a:rPr>
              <a:t>ژانويه/4/25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C8E1A-B943-4622-8E2C-07BAA3237A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050913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A6B05-EC5F-4C47-A04F-A31E6A1D3626}" type="datetime8">
              <a:rPr lang="fa-IR" smtClean="0">
                <a:solidFill>
                  <a:prstClr val="black">
                    <a:tint val="75000"/>
                  </a:prstClr>
                </a:solidFill>
              </a:rPr>
              <a:t>ژانويه/4/25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C8E1A-B943-4622-8E2C-07BAA3237A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287770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469" y="1501280"/>
            <a:ext cx="10972800" cy="1143000"/>
          </a:xfrm>
        </p:spPr>
        <p:txBody>
          <a:bodyPr/>
          <a:lstStyle>
            <a:lvl1pPr>
              <a:defRPr sz="3600" b="1" baseline="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7A4803-B063-4E32-AE4C-75F50BBFB4CF}" type="datetime8">
              <a:rPr lang="fa-IR" smtClean="0">
                <a:solidFill>
                  <a:prstClr val="black">
                    <a:tint val="75000"/>
                  </a:prstClr>
                </a:solidFill>
              </a:rPr>
              <a:t>ژانويه/4/25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FB41FD-E4CF-451D-91D6-9C5660859253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09784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4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72" indent="0" algn="ctr">
              <a:buNone/>
              <a:defRPr sz="2000"/>
            </a:lvl2pPr>
            <a:lvl3pPr marL="914343" indent="0" algn="ctr">
              <a:buNone/>
              <a:defRPr sz="1800"/>
            </a:lvl3pPr>
            <a:lvl4pPr marL="1371514" indent="0" algn="ctr">
              <a:buNone/>
              <a:defRPr sz="1600"/>
            </a:lvl4pPr>
            <a:lvl5pPr marL="1828686" indent="0" algn="ctr">
              <a:buNone/>
              <a:defRPr sz="1600"/>
            </a:lvl5pPr>
            <a:lvl6pPr marL="2285858" indent="0" algn="ctr">
              <a:buNone/>
              <a:defRPr sz="1600"/>
            </a:lvl6pPr>
            <a:lvl7pPr marL="2743029" indent="0" algn="ctr">
              <a:buNone/>
              <a:defRPr sz="1600"/>
            </a:lvl7pPr>
            <a:lvl8pPr marL="3200200" indent="0" algn="ctr">
              <a:buNone/>
              <a:defRPr sz="1600"/>
            </a:lvl8pPr>
            <a:lvl9pPr marL="3657372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F3861-C403-4220-AC8B-812B3C5595E7}" type="datetime8">
              <a:rPr lang="fa-IR" smtClean="0">
                <a:solidFill>
                  <a:prstClr val="black">
                    <a:tint val="75000"/>
                  </a:prstClr>
                </a:solidFill>
              </a:rPr>
              <a:t>ژانويه/4/25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C8E1A-B943-4622-8E2C-07BAA3237A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138023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7C9B1-FF7E-4EBF-8C2C-469F4F90C6AE}" type="datetime8">
              <a:rPr lang="fa-IR" smtClean="0">
                <a:solidFill>
                  <a:prstClr val="black">
                    <a:tint val="75000"/>
                  </a:prstClr>
                </a:solidFill>
              </a:rPr>
              <a:t>ژانويه/4/25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C8E1A-B943-4622-8E2C-07BAA3237A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556146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40"/>
            <a:ext cx="10515600" cy="285273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5"/>
            <a:ext cx="10515600" cy="150018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17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4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5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37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A22BD-5D72-4043-8431-E61BFF4F002D}" type="datetime8">
              <a:rPr lang="fa-IR" smtClean="0">
                <a:solidFill>
                  <a:prstClr val="black">
                    <a:tint val="75000"/>
                  </a:prstClr>
                </a:solidFill>
              </a:rPr>
              <a:t>ژانويه/4/25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C8E1A-B943-4622-8E2C-07BAA3237A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634453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6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6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F37F6-81D7-4E60-8FF1-5A4070505DBF}" type="datetime8">
              <a:rPr lang="fa-IR" smtClean="0">
                <a:solidFill>
                  <a:prstClr val="black">
                    <a:tint val="75000"/>
                  </a:prstClr>
                </a:solidFill>
              </a:rPr>
              <a:t>ژانويه/4/25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C8E1A-B943-4622-8E2C-07BAA3237A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572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D0383-E40F-4DC9-9FE9-D56850FBABF3}" type="datetime8">
              <a:rPr lang="fa-IR" smtClean="0"/>
              <a:t>ژانويه/4/25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29EB6-7B92-4B99-A985-7AE816FE0215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1114836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2" indent="0">
              <a:buNone/>
              <a:defRPr sz="2000" b="1"/>
            </a:lvl2pPr>
            <a:lvl3pPr marL="914343" indent="0">
              <a:buNone/>
              <a:defRPr sz="1800" b="1"/>
            </a:lvl3pPr>
            <a:lvl4pPr marL="1371514" indent="0">
              <a:buNone/>
              <a:defRPr sz="1600" b="1"/>
            </a:lvl4pPr>
            <a:lvl5pPr marL="1828686" indent="0">
              <a:buNone/>
              <a:defRPr sz="1600" b="1"/>
            </a:lvl5pPr>
            <a:lvl6pPr marL="2285858" indent="0">
              <a:buNone/>
              <a:defRPr sz="1600" b="1"/>
            </a:lvl6pPr>
            <a:lvl7pPr marL="2743029" indent="0">
              <a:buNone/>
              <a:defRPr sz="1600" b="1"/>
            </a:lvl7pPr>
            <a:lvl8pPr marL="3200200" indent="0">
              <a:buNone/>
              <a:defRPr sz="1600" b="1"/>
            </a:lvl8pPr>
            <a:lvl9pPr marL="365737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6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9" cy="82391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2" indent="0">
              <a:buNone/>
              <a:defRPr sz="2000" b="1"/>
            </a:lvl2pPr>
            <a:lvl3pPr marL="914343" indent="0">
              <a:buNone/>
              <a:defRPr sz="1800" b="1"/>
            </a:lvl3pPr>
            <a:lvl4pPr marL="1371514" indent="0">
              <a:buNone/>
              <a:defRPr sz="1600" b="1"/>
            </a:lvl4pPr>
            <a:lvl5pPr marL="1828686" indent="0">
              <a:buNone/>
              <a:defRPr sz="1600" b="1"/>
            </a:lvl5pPr>
            <a:lvl6pPr marL="2285858" indent="0">
              <a:buNone/>
              <a:defRPr sz="1600" b="1"/>
            </a:lvl6pPr>
            <a:lvl7pPr marL="2743029" indent="0">
              <a:buNone/>
              <a:defRPr sz="1600" b="1"/>
            </a:lvl7pPr>
            <a:lvl8pPr marL="3200200" indent="0">
              <a:buNone/>
              <a:defRPr sz="1600" b="1"/>
            </a:lvl8pPr>
            <a:lvl9pPr marL="365737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6"/>
            <a:ext cx="5183189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A9A8B-8B9B-4640-A1B2-B433454B88AD}" type="datetime8">
              <a:rPr lang="fa-IR" smtClean="0">
                <a:solidFill>
                  <a:prstClr val="black">
                    <a:tint val="75000"/>
                  </a:prstClr>
                </a:solidFill>
              </a:rPr>
              <a:t>ژانويه/4/25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C8E1A-B943-4622-8E2C-07BAA3237A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021642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737F4-2B3B-42AF-AC04-D2979E8B8D67}" type="datetime8">
              <a:rPr lang="fa-IR" smtClean="0">
                <a:solidFill>
                  <a:prstClr val="black">
                    <a:tint val="75000"/>
                  </a:prstClr>
                </a:solidFill>
              </a:rPr>
              <a:t>ژانويه/4/25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C8E1A-B943-4622-8E2C-07BAA3237A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028510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CDF1A-F43F-401F-8828-1EAFA670CDB0}" type="datetime8">
              <a:rPr lang="fa-IR" smtClean="0">
                <a:solidFill>
                  <a:prstClr val="black">
                    <a:tint val="75000"/>
                  </a:prstClr>
                </a:solidFill>
              </a:rPr>
              <a:t>ژانويه/4/25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C8E1A-B943-4622-8E2C-07BAA3237A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932269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9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2" indent="0">
              <a:buNone/>
              <a:defRPr sz="1400"/>
            </a:lvl2pPr>
            <a:lvl3pPr marL="914343" indent="0">
              <a:buNone/>
              <a:defRPr sz="1200"/>
            </a:lvl3pPr>
            <a:lvl4pPr marL="1371514" indent="0">
              <a:buNone/>
              <a:defRPr sz="1000"/>
            </a:lvl4pPr>
            <a:lvl5pPr marL="1828686" indent="0">
              <a:buNone/>
              <a:defRPr sz="1000"/>
            </a:lvl5pPr>
            <a:lvl6pPr marL="2285858" indent="0">
              <a:buNone/>
              <a:defRPr sz="1000"/>
            </a:lvl6pPr>
            <a:lvl7pPr marL="2743029" indent="0">
              <a:buNone/>
              <a:defRPr sz="1000"/>
            </a:lvl7pPr>
            <a:lvl8pPr marL="3200200" indent="0">
              <a:buNone/>
              <a:defRPr sz="1000"/>
            </a:lvl8pPr>
            <a:lvl9pPr marL="3657372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089BD-D8FE-48CF-BA6D-890755A740A2}" type="datetime8">
              <a:rPr lang="fa-IR" smtClean="0">
                <a:solidFill>
                  <a:prstClr val="black">
                    <a:tint val="75000"/>
                  </a:prstClr>
                </a:solidFill>
              </a:rPr>
              <a:t>ژانويه/4/25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C8E1A-B943-4622-8E2C-07BAA3237A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90825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9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72" indent="0">
              <a:buNone/>
              <a:defRPr sz="2800"/>
            </a:lvl2pPr>
            <a:lvl3pPr marL="914343" indent="0">
              <a:buNone/>
              <a:defRPr sz="2400"/>
            </a:lvl3pPr>
            <a:lvl4pPr marL="1371514" indent="0">
              <a:buNone/>
              <a:defRPr sz="2000"/>
            </a:lvl4pPr>
            <a:lvl5pPr marL="1828686" indent="0">
              <a:buNone/>
              <a:defRPr sz="2000"/>
            </a:lvl5pPr>
            <a:lvl6pPr marL="2285858" indent="0">
              <a:buNone/>
              <a:defRPr sz="2000"/>
            </a:lvl6pPr>
            <a:lvl7pPr marL="2743029" indent="0">
              <a:buNone/>
              <a:defRPr sz="2000"/>
            </a:lvl7pPr>
            <a:lvl8pPr marL="3200200" indent="0">
              <a:buNone/>
              <a:defRPr sz="2000"/>
            </a:lvl8pPr>
            <a:lvl9pPr marL="3657372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2" indent="0">
              <a:buNone/>
              <a:defRPr sz="1400"/>
            </a:lvl2pPr>
            <a:lvl3pPr marL="914343" indent="0">
              <a:buNone/>
              <a:defRPr sz="1200"/>
            </a:lvl3pPr>
            <a:lvl4pPr marL="1371514" indent="0">
              <a:buNone/>
              <a:defRPr sz="1000"/>
            </a:lvl4pPr>
            <a:lvl5pPr marL="1828686" indent="0">
              <a:buNone/>
              <a:defRPr sz="1000"/>
            </a:lvl5pPr>
            <a:lvl6pPr marL="2285858" indent="0">
              <a:buNone/>
              <a:defRPr sz="1000"/>
            </a:lvl6pPr>
            <a:lvl7pPr marL="2743029" indent="0">
              <a:buNone/>
              <a:defRPr sz="1000"/>
            </a:lvl7pPr>
            <a:lvl8pPr marL="3200200" indent="0">
              <a:buNone/>
              <a:defRPr sz="1000"/>
            </a:lvl8pPr>
            <a:lvl9pPr marL="3657372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2A24C-D0AA-4760-87BF-B7676BF664B7}" type="datetime8">
              <a:rPr lang="fa-IR" smtClean="0">
                <a:solidFill>
                  <a:prstClr val="black">
                    <a:tint val="75000"/>
                  </a:prstClr>
                </a:solidFill>
              </a:rPr>
              <a:t>ژانويه/4/25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C8E1A-B943-4622-8E2C-07BAA3237A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4567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57E68-4CC4-415E-9C1D-1A574180A000}" type="datetime8">
              <a:rPr lang="fa-IR" smtClean="0">
                <a:solidFill>
                  <a:prstClr val="black">
                    <a:tint val="75000"/>
                  </a:prstClr>
                </a:solidFill>
              </a:rPr>
              <a:t>ژانويه/4/25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C8E1A-B943-4622-8E2C-07BAA3237A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212468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97708-309A-4771-88C9-2F62A0C4B562}" type="datetime8">
              <a:rPr lang="fa-IR" smtClean="0">
                <a:solidFill>
                  <a:prstClr val="black">
                    <a:tint val="75000"/>
                  </a:prstClr>
                </a:solidFill>
              </a:rPr>
              <a:t>ژانويه/4/25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C8E1A-B943-4622-8E2C-07BAA3237A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133073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469" y="1501280"/>
            <a:ext cx="10972800" cy="1143000"/>
          </a:xfrm>
        </p:spPr>
        <p:txBody>
          <a:bodyPr/>
          <a:lstStyle>
            <a:lvl1pPr>
              <a:defRPr sz="3600" b="1" baseline="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AD5B82-7730-4634-B641-D5F4901894F4}" type="datetime8">
              <a:rPr lang="fa-IR" smtClean="0">
                <a:solidFill>
                  <a:prstClr val="black">
                    <a:tint val="75000"/>
                  </a:prstClr>
                </a:solidFill>
              </a:rPr>
              <a:t>ژانويه/4/25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FB41FD-E4CF-451D-91D6-9C5660859253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144931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4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72" indent="0" algn="ctr">
              <a:buNone/>
              <a:defRPr sz="2000"/>
            </a:lvl2pPr>
            <a:lvl3pPr marL="914343" indent="0" algn="ctr">
              <a:buNone/>
              <a:defRPr sz="1800"/>
            </a:lvl3pPr>
            <a:lvl4pPr marL="1371514" indent="0" algn="ctr">
              <a:buNone/>
              <a:defRPr sz="1600"/>
            </a:lvl4pPr>
            <a:lvl5pPr marL="1828686" indent="0" algn="ctr">
              <a:buNone/>
              <a:defRPr sz="1600"/>
            </a:lvl5pPr>
            <a:lvl6pPr marL="2285858" indent="0" algn="ctr">
              <a:buNone/>
              <a:defRPr sz="1600"/>
            </a:lvl6pPr>
            <a:lvl7pPr marL="2743029" indent="0" algn="ctr">
              <a:buNone/>
              <a:defRPr sz="1600"/>
            </a:lvl7pPr>
            <a:lvl8pPr marL="3200200" indent="0" algn="ctr">
              <a:buNone/>
              <a:defRPr sz="1600"/>
            </a:lvl8pPr>
            <a:lvl9pPr marL="3657372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CEEDA-AE3B-45A6-9A01-8954EEB1F277}" type="datetime8">
              <a:rPr lang="fa-IR" smtClean="0">
                <a:solidFill>
                  <a:prstClr val="black">
                    <a:tint val="75000"/>
                  </a:prstClr>
                </a:solidFill>
              </a:rPr>
              <a:t>ژانويه/4/25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C8E1A-B943-4622-8E2C-07BAA3237A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384289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D922A-4608-4574-BAAA-292FABD6F71C}" type="datetime8">
              <a:rPr lang="fa-IR" smtClean="0">
                <a:solidFill>
                  <a:prstClr val="black">
                    <a:tint val="75000"/>
                  </a:prstClr>
                </a:solidFill>
              </a:rPr>
              <a:t>ژانويه/4/25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C8E1A-B943-4622-8E2C-07BAA3237A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4003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61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slideLayout" Target="../slideLayouts/slideLayout73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1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6.xml"/><Relationship Id="rId7" Type="http://schemas.openxmlformats.org/officeDocument/2006/relationships/slideLayout" Target="../slideLayouts/slideLayout80.xml"/><Relationship Id="rId12" Type="http://schemas.openxmlformats.org/officeDocument/2006/relationships/slideLayout" Target="../slideLayouts/slideLayout85.xml"/><Relationship Id="rId2" Type="http://schemas.openxmlformats.org/officeDocument/2006/relationships/slideLayout" Target="../slideLayouts/slideLayout75.xml"/><Relationship Id="rId1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9.xml"/><Relationship Id="rId11" Type="http://schemas.openxmlformats.org/officeDocument/2006/relationships/slideLayout" Target="../slideLayouts/slideLayout84.xml"/><Relationship Id="rId5" Type="http://schemas.openxmlformats.org/officeDocument/2006/relationships/slideLayout" Target="../slideLayouts/slideLayout78.xml"/><Relationship Id="rId10" Type="http://schemas.openxmlformats.org/officeDocument/2006/relationships/slideLayout" Target="../slideLayouts/slideLayout83.xml"/><Relationship Id="rId4" Type="http://schemas.openxmlformats.org/officeDocument/2006/relationships/slideLayout" Target="../slideLayouts/slideLayout77.xml"/><Relationship Id="rId9" Type="http://schemas.openxmlformats.org/officeDocument/2006/relationships/slideLayout" Target="../slideLayouts/slideLayout82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3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8.xml"/><Relationship Id="rId7" Type="http://schemas.openxmlformats.org/officeDocument/2006/relationships/slideLayout" Target="../slideLayouts/slideLayout92.xml"/><Relationship Id="rId12" Type="http://schemas.openxmlformats.org/officeDocument/2006/relationships/slideLayout" Target="../slideLayouts/slideLayout97.xml"/><Relationship Id="rId2" Type="http://schemas.openxmlformats.org/officeDocument/2006/relationships/slideLayout" Target="../slideLayouts/slideLayout87.xml"/><Relationship Id="rId1" Type="http://schemas.openxmlformats.org/officeDocument/2006/relationships/slideLayout" Target="../slideLayouts/slideLayout86.xml"/><Relationship Id="rId6" Type="http://schemas.openxmlformats.org/officeDocument/2006/relationships/slideLayout" Target="../slideLayouts/slideLayout91.xml"/><Relationship Id="rId11" Type="http://schemas.openxmlformats.org/officeDocument/2006/relationships/slideLayout" Target="../slideLayouts/slideLayout96.xml"/><Relationship Id="rId5" Type="http://schemas.openxmlformats.org/officeDocument/2006/relationships/slideLayout" Target="../slideLayouts/slideLayout90.xml"/><Relationship Id="rId10" Type="http://schemas.openxmlformats.org/officeDocument/2006/relationships/slideLayout" Target="../slideLayouts/slideLayout95.xml"/><Relationship Id="rId4" Type="http://schemas.openxmlformats.org/officeDocument/2006/relationships/slideLayout" Target="../slideLayouts/slideLayout89.xml"/><Relationship Id="rId9" Type="http://schemas.openxmlformats.org/officeDocument/2006/relationships/slideLayout" Target="../slideLayouts/slideLayout94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5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100.xml"/><Relationship Id="rId7" Type="http://schemas.openxmlformats.org/officeDocument/2006/relationships/slideLayout" Target="../slideLayouts/slideLayout104.xml"/><Relationship Id="rId12" Type="http://schemas.openxmlformats.org/officeDocument/2006/relationships/slideLayout" Target="../slideLayouts/slideLayout109.xml"/><Relationship Id="rId2" Type="http://schemas.openxmlformats.org/officeDocument/2006/relationships/slideLayout" Target="../slideLayouts/slideLayout99.xml"/><Relationship Id="rId1" Type="http://schemas.openxmlformats.org/officeDocument/2006/relationships/slideLayout" Target="../slideLayouts/slideLayout98.xml"/><Relationship Id="rId6" Type="http://schemas.openxmlformats.org/officeDocument/2006/relationships/slideLayout" Target="../slideLayouts/slideLayout103.xml"/><Relationship Id="rId11" Type="http://schemas.openxmlformats.org/officeDocument/2006/relationships/slideLayout" Target="../slideLayouts/slideLayout108.xml"/><Relationship Id="rId5" Type="http://schemas.openxmlformats.org/officeDocument/2006/relationships/slideLayout" Target="../slideLayouts/slideLayout102.xml"/><Relationship Id="rId10" Type="http://schemas.openxmlformats.org/officeDocument/2006/relationships/slideLayout" Target="../slideLayouts/slideLayout107.xml"/><Relationship Id="rId4" Type="http://schemas.openxmlformats.org/officeDocument/2006/relationships/slideLayout" Target="../slideLayouts/slideLayout101.xml"/><Relationship Id="rId9" Type="http://schemas.openxmlformats.org/officeDocument/2006/relationships/slideLayout" Target="../slideLayouts/slideLayout10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DCD408-D889-43FD-9B95-720FCEE45064}" type="datetime8">
              <a:rPr lang="fa-IR" smtClean="0"/>
              <a:t>ژانويه/4/25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029EB6-7B92-4B99-A985-7AE816FE0215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217138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752" r:id="rId12"/>
  </p:sldLayoutIdLst>
  <p:hf hdr="0" ftr="0" dt="0"/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1000">
              <a:srgbClr val="EEEEEE"/>
            </a:gs>
            <a:gs pos="0">
              <a:schemeClr val="bg1"/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40"/>
            <a:ext cx="10972801" cy="711081"/>
          </a:xfrm>
          <a:prstGeom prst="rect">
            <a:avLst/>
          </a:prstGeom>
        </p:spPr>
        <p:txBody>
          <a:bodyPr vert="horz" lIns="121899" tIns="60949" rIns="121899" bIns="6094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138426"/>
            <a:ext cx="10972801" cy="4987739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987" rtl="0"/>
            <a:fld id="{F853E14C-13FC-4BB6-B869-73F563639232}" type="datetime8">
              <a:rPr lang="fa-IR" smtClean="0">
                <a:solidFill>
                  <a:prstClr val="black">
                    <a:tint val="75000"/>
                  </a:prstClr>
                </a:solidFill>
              </a:rPr>
              <a:t>ژانويه/4/25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987" rtl="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2"/>
            <a:ext cx="2844800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987" rtl="0"/>
            <a:fld id="{96E69268-9C8B-4EBF-A9EE-DC5DC2D48D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987" rtl="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5313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 ftr="0" dt="0"/>
  <p:txStyles>
    <p:titleStyle>
      <a:lvl1pPr algn="l" defTabSz="1218987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20" indent="-457120" algn="l" defTabSz="1218987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j-lt"/>
          <a:ea typeface="+mn-ea"/>
          <a:cs typeface="+mn-cs"/>
        </a:defRPr>
      </a:lvl1pPr>
      <a:lvl2pPr marL="990427" indent="-380933" algn="l" defTabSz="1218987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j-lt"/>
          <a:ea typeface="+mn-ea"/>
          <a:cs typeface="+mn-cs"/>
        </a:defRPr>
      </a:lvl2pPr>
      <a:lvl3pPr marL="152373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3pPr>
      <a:lvl4pPr marL="2133227" indent="-304747" algn="l" defTabSz="121898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j-lt"/>
          <a:ea typeface="+mn-ea"/>
          <a:cs typeface="+mn-cs"/>
        </a:defRPr>
      </a:lvl4pPr>
      <a:lvl5pPr marL="2742720" indent="-304747" algn="l" defTabSz="121898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j-lt"/>
          <a:ea typeface="+mn-ea"/>
          <a:cs typeface="+mn-cs"/>
        </a:defRPr>
      </a:lvl5pPr>
      <a:lvl6pPr marL="335221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07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200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69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6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89844" rtl="0"/>
            <a:fld id="{1AC62E3F-B087-486E-9000-C5B56B3698DB}" type="datetime8">
              <a:rPr lang="fa-IR" smtClean="0">
                <a:solidFill>
                  <a:prstClr val="black">
                    <a:tint val="75000"/>
                  </a:prstClr>
                </a:solidFill>
              </a:rPr>
              <a:t>ژانويه/4/25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89844" rtl="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89844" rtl="0"/>
            <a:fld id="{2B2C8E1A-B943-4622-8E2C-07BAA3237A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89844" rtl="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456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hf hdr="0" ftr="0" dt="0"/>
  <p:txStyles>
    <p:titleStyle>
      <a:lvl1pPr algn="l" defTabSz="914343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5" indent="-228585" algn="r" defTabSz="914343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57" indent="-228585" algn="r" defTabSz="914343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29" indent="-228585" algn="r" defTabSz="914343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01" indent="-228585" algn="r" defTabSz="914343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71" indent="-228585" algn="r" defTabSz="914343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43" indent="-228585" algn="r" defTabSz="914343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15" indent="-228585" algn="r" defTabSz="914343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86" indent="-228585" algn="r" defTabSz="914343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57" indent="-228585" algn="r" defTabSz="914343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343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2" algn="r" defTabSz="914343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43" algn="r" defTabSz="914343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14" algn="r" defTabSz="914343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86" algn="r" defTabSz="914343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58" algn="r" defTabSz="914343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29" algn="r" defTabSz="914343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00" algn="r" defTabSz="914343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72" algn="r" defTabSz="914343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6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89844" rtl="0"/>
            <a:fld id="{44A67B58-2DB9-4AE4-8467-DCD804BD6B3A}" type="datetime8">
              <a:rPr lang="fa-IR" smtClean="0">
                <a:solidFill>
                  <a:prstClr val="black">
                    <a:tint val="75000"/>
                  </a:prstClr>
                </a:solidFill>
              </a:rPr>
              <a:t>ژانويه/4/25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89844" rtl="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89844" rtl="0"/>
            <a:fld id="{2B2C8E1A-B943-4622-8E2C-07BAA3237A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89844" rtl="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5630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hf hdr="0" ftr="0" dt="0"/>
  <p:txStyles>
    <p:titleStyle>
      <a:lvl1pPr algn="l" defTabSz="914343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5" indent="-228585" algn="r" defTabSz="914343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57" indent="-228585" algn="r" defTabSz="914343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29" indent="-228585" algn="r" defTabSz="914343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01" indent="-228585" algn="r" defTabSz="914343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71" indent="-228585" algn="r" defTabSz="914343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43" indent="-228585" algn="r" defTabSz="914343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15" indent="-228585" algn="r" defTabSz="914343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86" indent="-228585" algn="r" defTabSz="914343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57" indent="-228585" algn="r" defTabSz="914343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343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2" algn="r" defTabSz="914343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43" algn="r" defTabSz="914343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14" algn="r" defTabSz="914343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86" algn="r" defTabSz="914343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58" algn="r" defTabSz="914343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29" algn="r" defTabSz="914343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00" algn="r" defTabSz="914343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72" algn="r" defTabSz="914343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6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89844" rtl="0"/>
            <a:fld id="{85DFAA9D-B289-4B32-89ED-B8B9DFB9BFB3}" type="datetime8">
              <a:rPr lang="fa-IR" smtClean="0">
                <a:solidFill>
                  <a:prstClr val="black">
                    <a:tint val="75000"/>
                  </a:prstClr>
                </a:solidFill>
              </a:rPr>
              <a:t>ژانويه/4/25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89844" rtl="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89844" rtl="0"/>
            <a:fld id="{2B2C8E1A-B943-4622-8E2C-07BAA3237A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89844" rtl="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7606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hf hdr="0" ftr="0" dt="0"/>
  <p:txStyles>
    <p:titleStyle>
      <a:lvl1pPr algn="l" defTabSz="914343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5" indent="-228585" algn="r" defTabSz="914343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57" indent="-228585" algn="r" defTabSz="914343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29" indent="-228585" algn="r" defTabSz="914343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01" indent="-228585" algn="r" defTabSz="914343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71" indent="-228585" algn="r" defTabSz="914343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43" indent="-228585" algn="r" defTabSz="914343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15" indent="-228585" algn="r" defTabSz="914343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86" indent="-228585" algn="r" defTabSz="914343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57" indent="-228585" algn="r" defTabSz="914343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343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2" algn="r" defTabSz="914343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43" algn="r" defTabSz="914343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14" algn="r" defTabSz="914343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86" algn="r" defTabSz="914343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58" algn="r" defTabSz="914343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29" algn="r" defTabSz="914343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00" algn="r" defTabSz="914343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72" algn="r" defTabSz="914343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6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89844" rtl="0"/>
            <a:fld id="{9DA411D8-98F7-4172-ACFC-26E8DC2F075B}" type="datetime8">
              <a:rPr lang="fa-IR" smtClean="0">
                <a:solidFill>
                  <a:prstClr val="black">
                    <a:tint val="75000"/>
                  </a:prstClr>
                </a:solidFill>
              </a:rPr>
              <a:t>ژانويه/4/25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89844" rtl="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89844" rtl="0"/>
            <a:fld id="{2B2C8E1A-B943-4622-8E2C-07BAA3237A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89844" rtl="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975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hf hdr="0" ftr="0" dt="0"/>
  <p:txStyles>
    <p:titleStyle>
      <a:lvl1pPr algn="l" defTabSz="914343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5" indent="-228585" algn="r" defTabSz="914343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57" indent="-228585" algn="r" defTabSz="914343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29" indent="-228585" algn="r" defTabSz="914343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01" indent="-228585" algn="r" defTabSz="914343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71" indent="-228585" algn="r" defTabSz="914343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43" indent="-228585" algn="r" defTabSz="914343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15" indent="-228585" algn="r" defTabSz="914343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86" indent="-228585" algn="r" defTabSz="914343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57" indent="-228585" algn="r" defTabSz="914343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343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2" algn="r" defTabSz="914343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43" algn="r" defTabSz="914343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14" algn="r" defTabSz="914343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86" algn="r" defTabSz="914343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58" algn="r" defTabSz="914343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29" algn="r" defTabSz="914343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00" algn="r" defTabSz="914343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72" algn="r" defTabSz="914343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6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89844" rtl="0"/>
            <a:fld id="{914227D2-DBE1-4945-9CFA-2BE173651F28}" type="datetime8">
              <a:rPr lang="fa-IR" smtClean="0">
                <a:solidFill>
                  <a:prstClr val="black">
                    <a:tint val="75000"/>
                  </a:prstClr>
                </a:solidFill>
              </a:rPr>
              <a:t>ژانويه/4/25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89844" rtl="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89844" rtl="0"/>
            <a:fld id="{2B2C8E1A-B943-4622-8E2C-07BAA3237A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89844" rtl="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089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</p:sldLayoutIdLst>
  <p:hf hdr="0" ftr="0" dt="0"/>
  <p:txStyles>
    <p:titleStyle>
      <a:lvl1pPr algn="l" defTabSz="914343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5" indent="-228585" algn="r" defTabSz="914343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57" indent="-228585" algn="r" defTabSz="914343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29" indent="-228585" algn="r" defTabSz="914343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01" indent="-228585" algn="r" defTabSz="914343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71" indent="-228585" algn="r" defTabSz="914343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43" indent="-228585" algn="r" defTabSz="914343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15" indent="-228585" algn="r" defTabSz="914343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86" indent="-228585" algn="r" defTabSz="914343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57" indent="-228585" algn="r" defTabSz="914343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343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2" algn="r" defTabSz="914343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43" algn="r" defTabSz="914343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14" algn="r" defTabSz="914343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86" algn="r" defTabSz="914343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58" algn="r" defTabSz="914343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29" algn="r" defTabSz="914343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00" algn="r" defTabSz="914343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72" algn="r" defTabSz="914343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6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89844" rtl="0"/>
            <a:fld id="{89F184B3-81FA-495A-B6BC-10B361B6829A}" type="datetime8">
              <a:rPr lang="fa-IR" smtClean="0">
                <a:solidFill>
                  <a:prstClr val="black">
                    <a:tint val="75000"/>
                  </a:prstClr>
                </a:solidFill>
              </a:rPr>
              <a:t>ژانويه/4/25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89844" rtl="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89844" rtl="0"/>
            <a:fld id="{2B2C8E1A-B943-4622-8E2C-07BAA3237A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89844" rtl="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4083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</p:sldLayoutIdLst>
  <p:hf hdr="0" ftr="0" dt="0"/>
  <p:txStyles>
    <p:titleStyle>
      <a:lvl1pPr algn="l" defTabSz="914343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5" indent="-228585" algn="r" defTabSz="914343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57" indent="-228585" algn="r" defTabSz="914343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29" indent="-228585" algn="r" defTabSz="914343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01" indent="-228585" algn="r" defTabSz="914343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71" indent="-228585" algn="r" defTabSz="914343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43" indent="-228585" algn="r" defTabSz="914343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15" indent="-228585" algn="r" defTabSz="914343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86" indent="-228585" algn="r" defTabSz="914343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57" indent="-228585" algn="r" defTabSz="914343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343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2" algn="r" defTabSz="914343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43" algn="r" defTabSz="914343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14" algn="r" defTabSz="914343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86" algn="r" defTabSz="914343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58" algn="r" defTabSz="914343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29" algn="r" defTabSz="914343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00" algn="r" defTabSz="914343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72" algn="r" defTabSz="914343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6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89844" rtl="0"/>
            <a:fld id="{70AC6581-3C93-4135-A885-BA2027B4447B}" type="datetime8">
              <a:rPr lang="fa-IR" smtClean="0">
                <a:solidFill>
                  <a:prstClr val="black">
                    <a:tint val="75000"/>
                  </a:prstClr>
                </a:solidFill>
              </a:rPr>
              <a:t>ژانويه/4/25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89844" rtl="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89844" rtl="0"/>
            <a:fld id="{2B2C8E1A-B943-4622-8E2C-07BAA3237A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89844" rtl="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1300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  <p:sldLayoutId id="2147483765" r:id="rId12"/>
  </p:sldLayoutIdLst>
  <p:hf hdr="0" ftr="0" dt="0"/>
  <p:txStyles>
    <p:titleStyle>
      <a:lvl1pPr algn="l" defTabSz="914343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5" indent="-228585" algn="r" defTabSz="914343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57" indent="-228585" algn="r" defTabSz="914343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29" indent="-228585" algn="r" defTabSz="914343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01" indent="-228585" algn="r" defTabSz="914343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71" indent="-228585" algn="r" defTabSz="914343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43" indent="-228585" algn="r" defTabSz="914343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15" indent="-228585" algn="r" defTabSz="914343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86" indent="-228585" algn="r" defTabSz="914343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57" indent="-228585" algn="r" defTabSz="914343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343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2" algn="r" defTabSz="914343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43" algn="r" defTabSz="914343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14" algn="r" defTabSz="914343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86" algn="r" defTabSz="914343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58" algn="r" defTabSz="914343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29" algn="r" defTabSz="914343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00" algn="r" defTabSz="914343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72" algn="r" defTabSz="914343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51.xml"/><Relationship Id="rId1" Type="http://schemas.openxmlformats.org/officeDocument/2006/relationships/tags" Target="../tags/tag2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39.xml"/><Relationship Id="rId1" Type="http://schemas.openxmlformats.org/officeDocument/2006/relationships/tags" Target="../tags/tag15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jpe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7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1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39.xml"/><Relationship Id="rId1" Type="http://schemas.openxmlformats.org/officeDocument/2006/relationships/tags" Target="../tags/tag21.xml"/><Relationship Id="rId6" Type="http://schemas.openxmlformats.org/officeDocument/2006/relationships/image" Target="../media/image29.png"/><Relationship Id="rId5" Type="http://schemas.openxmlformats.org/officeDocument/2006/relationships/image" Target="../media/image9.png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2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2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7.xml"/><Relationship Id="rId1" Type="http://schemas.openxmlformats.org/officeDocument/2006/relationships/tags" Target="../tags/tag2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6.xml"/><Relationship Id="rId1" Type="http://schemas.openxmlformats.org/officeDocument/2006/relationships/tags" Target="../tags/tag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slideLayout" Target="../slideLayouts/slideLayout99.xml"/><Relationship Id="rId1" Type="http://schemas.openxmlformats.org/officeDocument/2006/relationships/tags" Target="../tags/tag3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slideLayout" Target="../slideLayouts/slideLayout63.xml"/><Relationship Id="rId1" Type="http://schemas.openxmlformats.org/officeDocument/2006/relationships/tags" Target="../tags/tag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1.xml"/><Relationship Id="rId4" Type="http://schemas.openxmlformats.org/officeDocument/2006/relationships/image" Target="../media/image3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5.xml"/><Relationship Id="rId1" Type="http://schemas.openxmlformats.org/officeDocument/2006/relationships/tags" Target="../tags/tag6.xml"/><Relationship Id="rId4" Type="http://schemas.openxmlformats.org/officeDocument/2006/relationships/image" Target="../media/image5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9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meded.behdasht.gov.ir/" TargetMode="Externa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-28842"/>
            <a:ext cx="7286625" cy="46251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2582" y="4779818"/>
            <a:ext cx="8666018" cy="2078182"/>
          </a:xfrm>
        </p:spPr>
        <p:txBody>
          <a:bodyPr>
            <a:normAutofit fontScale="90000"/>
          </a:bodyPr>
          <a:lstStyle/>
          <a:p>
            <a:pPr algn="ctr"/>
            <a:r>
              <a:rPr lang="fa-IR" sz="5786" dirty="0" smtClean="0">
                <a:solidFill>
                  <a:srgbClr val="9F1856"/>
                </a:solidFill>
                <a:cs typeface="B Titr" panose="00000700000000000000" pitchFamily="2" charset="-78"/>
              </a:rPr>
              <a:t>اللهم صل علی محمد و آل محمد</a:t>
            </a:r>
            <a:br>
              <a:rPr lang="fa-IR" sz="5786" dirty="0" smtClean="0">
                <a:solidFill>
                  <a:srgbClr val="9F1856"/>
                </a:solidFill>
                <a:cs typeface="B Titr" panose="00000700000000000000" pitchFamily="2" charset="-78"/>
              </a:rPr>
            </a:br>
            <a:r>
              <a:rPr lang="fa-IR" sz="5786" dirty="0" smtClean="0">
                <a:solidFill>
                  <a:srgbClr val="9F1856"/>
                </a:solidFill>
                <a:cs typeface="B Titr" panose="00000700000000000000" pitchFamily="2" charset="-78"/>
              </a:rPr>
              <a:t/>
            </a:r>
            <a:br>
              <a:rPr lang="fa-IR" sz="5786" dirty="0" smtClean="0">
                <a:solidFill>
                  <a:srgbClr val="9F1856"/>
                </a:solidFill>
                <a:cs typeface="B Titr" panose="00000700000000000000" pitchFamily="2" charset="-78"/>
              </a:rPr>
            </a:br>
            <a:r>
              <a:rPr lang="fa-IR" sz="5786" dirty="0" smtClean="0">
                <a:solidFill>
                  <a:srgbClr val="9F1856"/>
                </a:solidFill>
                <a:cs typeface="B Titr" panose="00000700000000000000" pitchFamily="2" charset="-78"/>
              </a:rPr>
              <a:t> </a:t>
            </a:r>
            <a:r>
              <a:rPr lang="fa-IR" sz="4900" dirty="0" smtClean="0">
                <a:solidFill>
                  <a:srgbClr val="9F1856"/>
                </a:solidFill>
                <a:cs typeface="B Titr" panose="00000700000000000000" pitchFamily="2" charset="-78"/>
              </a:rPr>
              <a:t>سلام برمیهمانان گرامی</a:t>
            </a:r>
            <a:endParaRPr lang="fa-IR" sz="5786" dirty="0">
              <a:solidFill>
                <a:srgbClr val="9F1856"/>
              </a:solidFill>
              <a:cs typeface="B Titr" panose="00000700000000000000" pitchFamily="2" charset="-7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C8E1A-B943-4622-8E2C-07BAA3237A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7" t="4066" r="16583" b="8559"/>
          <a:stretch/>
        </p:blipFill>
        <p:spPr>
          <a:xfrm>
            <a:off x="5859235" y="2392271"/>
            <a:ext cx="2951390" cy="22040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16201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93" y="0"/>
            <a:ext cx="12099107" cy="7180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ounded Rectangle 2"/>
          <p:cNvSpPr/>
          <p:nvPr/>
        </p:nvSpPr>
        <p:spPr>
          <a:xfrm>
            <a:off x="6096001" y="2723191"/>
            <a:ext cx="2571768" cy="357189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Up Arrow Callout 3"/>
          <p:cNvSpPr/>
          <p:nvPr/>
        </p:nvSpPr>
        <p:spPr>
          <a:xfrm>
            <a:off x="5807242" y="3080380"/>
            <a:ext cx="3256547" cy="1331199"/>
          </a:xfrm>
          <a:prstGeom prst="upArrowCallout">
            <a:avLst/>
          </a:prstGeom>
          <a:solidFill>
            <a:schemeClr val="bg1"/>
          </a:solidFill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000" b="1" dirty="0">
                <a:solidFill>
                  <a:schemeClr val="tx1">
                    <a:lumMod val="95000"/>
                    <a:lumOff val="5000"/>
                  </a:schemeClr>
                </a:solidFill>
                <a:cs typeface="B Nazanin" pitchFamily="2" charset="-78"/>
              </a:rPr>
              <a:t>انتخاب گزینه </a:t>
            </a:r>
            <a:r>
              <a:rPr lang="fa-IR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B Nazanin" pitchFamily="2" charset="-78"/>
              </a:rPr>
              <a:t>درخواست ارزشیابی</a:t>
            </a:r>
            <a:endParaRPr lang="en-US" sz="2000" b="1" dirty="0">
              <a:solidFill>
                <a:schemeClr val="tx1">
                  <a:lumMod val="95000"/>
                  <a:lumOff val="5000"/>
                </a:schemeClr>
              </a:solidFill>
              <a:cs typeface="B Nazanin" pitchFamily="2" charset="-7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29EB6-7B92-4B99-A985-7AE816FE0215}" type="slidenum">
              <a:rPr lang="fa-IR" smtClean="0"/>
              <a:t>10</a:t>
            </a:fld>
            <a:endParaRPr lang="fa-I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10498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1512" y="0"/>
            <a:ext cx="12188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Rectangle 1"/>
          <p:cNvSpPr/>
          <p:nvPr/>
        </p:nvSpPr>
        <p:spPr>
          <a:xfrm>
            <a:off x="10587789" y="0"/>
            <a:ext cx="1411706" cy="6857999"/>
          </a:xfrm>
          <a:prstGeom prst="rect">
            <a:avLst/>
          </a:prstGeom>
          <a:noFill/>
          <a:ln w="50800" cap="rnd" cmpd="sng">
            <a:solidFill>
              <a:srgbClr val="FF0000"/>
            </a:solidFill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29EB6-7B92-4B99-A985-7AE816FE0215}" type="slidenum">
              <a:rPr lang="fa-IR" smtClean="0"/>
              <a:t>11</a:t>
            </a:fld>
            <a:endParaRPr lang="fa-I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50024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lnSpc>
                <a:spcPct val="200000"/>
              </a:lnSpc>
              <a:buNone/>
            </a:pPr>
            <a:r>
              <a:rPr lang="fa-IR" sz="4000" dirty="0">
                <a:cs typeface="B Titr" panose="00000700000000000000" pitchFamily="2" charset="-78"/>
              </a:rPr>
              <a:t>چگونه </a:t>
            </a:r>
            <a:endParaRPr lang="fa-IR" sz="4000" dirty="0" smtClean="0">
              <a:cs typeface="B Titr" panose="00000700000000000000" pitchFamily="2" charset="-78"/>
            </a:endParaRPr>
          </a:p>
          <a:p>
            <a:pPr marL="0" indent="0" algn="ctr">
              <a:lnSpc>
                <a:spcPct val="200000"/>
              </a:lnSpc>
              <a:buNone/>
            </a:pPr>
            <a:r>
              <a:rPr lang="fa-IR" sz="4000" dirty="0" smtClean="0">
                <a:cs typeface="B Titr" panose="00000700000000000000" pitchFamily="2" charset="-78"/>
              </a:rPr>
              <a:t>یک </a:t>
            </a:r>
            <a:r>
              <a:rPr lang="fa-IR" sz="4000" dirty="0">
                <a:cs typeface="B Titr" panose="00000700000000000000" pitchFamily="2" charset="-78"/>
              </a:rPr>
              <a:t>فرایند دانش‌پژوهی </a:t>
            </a:r>
            <a:r>
              <a:rPr lang="fa-IR" sz="4000" dirty="0" smtClean="0">
                <a:cs typeface="B Titr" panose="00000700000000000000" pitchFamily="2" charset="-78"/>
              </a:rPr>
              <a:t>آموزشی</a:t>
            </a:r>
          </a:p>
          <a:p>
            <a:pPr marL="0" indent="0" algn="ctr">
              <a:lnSpc>
                <a:spcPct val="200000"/>
              </a:lnSpc>
              <a:buNone/>
            </a:pPr>
            <a:r>
              <a:rPr lang="fa-IR" sz="4000" dirty="0" smtClean="0">
                <a:cs typeface="B Titr" panose="00000700000000000000" pitchFamily="2" charset="-78"/>
              </a:rPr>
              <a:t> </a:t>
            </a:r>
            <a:r>
              <a:rPr lang="fa-IR" sz="4000" dirty="0">
                <a:cs typeface="B Titr" panose="00000700000000000000" pitchFamily="2" charset="-78"/>
              </a:rPr>
              <a:t>ارزیابی می‌شود؟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29EB6-7B92-4B99-A985-7AE816FE0215}" type="slidenum">
              <a:rPr lang="fa-IR" smtClean="0"/>
              <a:t>12</a:t>
            </a:fld>
            <a:endParaRPr lang="fa-I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44357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a-IR" sz="2400" dirty="0" smtClean="0">
                <a:solidFill>
                  <a:schemeClr val="accent1">
                    <a:lumMod val="50000"/>
                  </a:schemeClr>
                </a:solidFill>
                <a:cs typeface="B Titr" panose="00000700000000000000" pitchFamily="2" charset="-78"/>
              </a:rPr>
              <a:t>                </a:t>
            </a:r>
            <a:r>
              <a:rPr lang="fa-IR" sz="3600" dirty="0" smtClean="0">
                <a:solidFill>
                  <a:srgbClr val="FF0000"/>
                </a:solidFill>
                <a:cs typeface="B Titr" panose="00000700000000000000" pitchFamily="2" charset="-78"/>
              </a:rPr>
              <a:t>چارلز گلاسیک، </a:t>
            </a:r>
            <a:r>
              <a:rPr lang="fa-IR" sz="3600" dirty="0">
                <a:solidFill>
                  <a:srgbClr val="FF0000"/>
                </a:solidFill>
                <a:cs typeface="B Titr" panose="00000700000000000000" pitchFamily="2" charset="-78"/>
              </a:rPr>
              <a:t>از اساتید موسسه کارنگی در کالیفرنیا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443678" y="1861372"/>
            <a:ext cx="3304644" cy="4024919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29EB6-7B92-4B99-A985-7AE816FE0215}" type="slidenum">
              <a:rPr lang="fa-IR" smtClean="0"/>
              <a:t>13</a:t>
            </a:fld>
            <a:endParaRPr lang="fa-I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55253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 cstate="print"/>
          <a:srcRect l="18333" t="12963" r="55470" b="76337"/>
          <a:stretch/>
        </p:blipFill>
        <p:spPr>
          <a:xfrm rot="16200000">
            <a:off x="-1419303" y="2943147"/>
            <a:ext cx="6839106" cy="990600"/>
          </a:xfrm>
          <a:prstGeom prst="rect">
            <a:avLst/>
          </a:prstGeom>
          <a:effectLst>
            <a:glow rad="1905000">
              <a:schemeClr val="accent5">
                <a:satMod val="175000"/>
                <a:alpha val="32000"/>
              </a:schemeClr>
            </a:glo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EF9D9-B8C9-4046-838C-AE7626878F0E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Content Placeholder 3"/>
          <p:cNvPicPr>
            <a:picLocks noChangeAspect="1"/>
          </p:cNvPicPr>
          <p:nvPr/>
        </p:nvPicPr>
        <p:blipFill rotWithShape="1">
          <a:blip r:embed="rId4" cstate="print"/>
          <a:srcRect l="13522" r="15723" b="5905"/>
          <a:stretch/>
        </p:blipFill>
        <p:spPr>
          <a:xfrm>
            <a:off x="7396032" y="287552"/>
            <a:ext cx="3020250" cy="3706280"/>
          </a:xfrm>
          <a:prstGeom prst="rect">
            <a:avLst/>
          </a:prstGeom>
        </p:spPr>
      </p:pic>
      <p:pic>
        <p:nvPicPr>
          <p:cNvPr id="10" name="Picture 2" descr="Image result for scholarship of teaching and learni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1056" y="4466336"/>
            <a:ext cx="2729378" cy="2391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619447" y="287551"/>
            <a:ext cx="1743075" cy="26193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578420" y="3914681"/>
            <a:ext cx="1649350" cy="257819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814759" y="3669308"/>
            <a:ext cx="1824038" cy="2366936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9" cstate="print"/>
          <a:stretch>
            <a:fillRect/>
          </a:stretch>
        </p:blipFill>
        <p:spPr>
          <a:xfrm>
            <a:off x="5025214" y="231393"/>
            <a:ext cx="2297238" cy="30966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442050" y="1424277"/>
            <a:ext cx="1914525" cy="2390775"/>
          </a:xfrm>
          <a:prstGeom prst="rect">
            <a:avLst/>
          </a:prstGeo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278756" y="3382645"/>
            <a:ext cx="1835055" cy="243861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79399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026695"/>
          </a:xfrm>
        </p:spPr>
        <p:txBody>
          <a:bodyPr/>
          <a:lstStyle/>
          <a:p>
            <a:pPr algn="ctr"/>
            <a:r>
              <a:rPr lang="fa-IR" dirty="0" smtClean="0">
                <a:solidFill>
                  <a:srgbClr val="FF0000"/>
                </a:solidFill>
                <a:cs typeface="B Titr" panose="00000700000000000000" pitchFamily="2" charset="-78"/>
              </a:rPr>
              <a:t>جمع‌بندی تحقیقات بویر و رایس (1990)</a:t>
            </a:r>
            <a:endParaRPr lang="fa-IR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421" y="802106"/>
            <a:ext cx="11887199" cy="6055894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a-IR" sz="3200" b="1" dirty="0" smtClean="0">
                <a:cs typeface="B Nazanin" panose="00000400000000000000" pitchFamily="2" charset="-78"/>
              </a:rPr>
              <a:t>ما در </a:t>
            </a:r>
            <a:r>
              <a:rPr lang="fa-IR" sz="3200" b="1" dirty="0">
                <a:cs typeface="B Nazanin" panose="00000400000000000000" pitchFamily="2" charset="-78"/>
              </a:rPr>
              <a:t>آموزش عالی </a:t>
            </a:r>
            <a:r>
              <a:rPr lang="fa-IR" sz="3200" b="1" dirty="0" smtClean="0">
                <a:cs typeface="B Nazanin" panose="00000400000000000000" pitchFamily="2" charset="-78"/>
              </a:rPr>
              <a:t>نیازمند یک </a:t>
            </a:r>
            <a:r>
              <a:rPr lang="fa-IR" sz="3200" b="1" dirty="0">
                <a:cs typeface="B Nazanin" panose="00000400000000000000" pitchFamily="2" charset="-78"/>
              </a:rPr>
              <a:t>سیستم پاداش </a:t>
            </a:r>
            <a:r>
              <a:rPr lang="fa-IR" sz="3200" b="1" dirty="0" smtClean="0">
                <a:cs typeface="B Nazanin" panose="00000400000000000000" pitchFamily="2" charset="-78"/>
              </a:rPr>
              <a:t>هستیم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a-IR" sz="3200" b="1" dirty="0" smtClean="0">
                <a:cs typeface="B Nazanin" panose="00000400000000000000" pitchFamily="2" charset="-78"/>
              </a:rPr>
              <a:t>ضرورت توجه به انواع نهادها و فعالیت‎ها وجود دارد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a-IR" sz="3200" b="1" dirty="0" smtClean="0">
                <a:cs typeface="B Nazanin" panose="00000400000000000000" pitchFamily="2" charset="-78"/>
              </a:rPr>
              <a:t>چالش </a:t>
            </a:r>
            <a:r>
              <a:rPr lang="fa-IR" sz="3200" b="1" dirty="0">
                <a:cs typeface="B Nazanin" panose="00000400000000000000" pitchFamily="2" charset="-78"/>
              </a:rPr>
              <a:t>این است که تعادل در میان تدریس، تحقیق و خدمات </a:t>
            </a:r>
            <a:r>
              <a:rPr lang="fa-IR" sz="3200" b="1" dirty="0" smtClean="0">
                <a:cs typeface="B Nazanin" panose="00000400000000000000" pitchFamily="2" charset="-78"/>
              </a:rPr>
              <a:t>وجود داشته باشد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a-IR" sz="3200" b="1" dirty="0" smtClean="0">
                <a:cs typeface="B Nazanin" panose="00000400000000000000" pitchFamily="2" charset="-78"/>
              </a:rPr>
              <a:t>حیات دانشگاهی و منافع معلمین به تدریس مرتبط است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a-IR" sz="3200" b="1" dirty="0" smtClean="0">
                <a:cs typeface="B Nazanin" panose="00000400000000000000" pitchFamily="2" charset="-78"/>
              </a:rPr>
              <a:t>اساتید باید وقت بیشتری برای با دانشجو بودن و تدریس اثربخش داشته باشند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a-IR" sz="3200" b="1" dirty="0" smtClean="0">
                <a:cs typeface="B Nazanin" panose="00000400000000000000" pitchFamily="2" charset="-78"/>
              </a:rPr>
              <a:t>اثربخشی تدریس و زمان برای تدریس باید معیار اصلی ارتقا باشد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a-IR" sz="3200" b="1" dirty="0" smtClean="0">
                <a:cs typeface="B Nazanin" panose="00000400000000000000" pitchFamily="2" charset="-78"/>
              </a:rPr>
              <a:t>حتی در موسسات تحقیقاتی، شمارش تعداد تحقیق برای ارزیابی درست نیست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29EB6-7B92-4B99-A985-7AE816FE0215}" type="slidenum">
              <a:rPr lang="fa-IR" smtClean="0"/>
              <a:t>15</a:t>
            </a:fld>
            <a:endParaRPr lang="fa-I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6007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617835" y="3697149"/>
            <a:ext cx="2101933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>
              <a:rot lat="0" lon="0" rev="10799999"/>
            </a:camera>
            <a:lightRig rig="threePt" dir="t"/>
          </a:scene3d>
        </p:spPr>
      </p:pic>
      <p:pic>
        <p:nvPicPr>
          <p:cNvPr id="51203" name="Picture 3"/>
          <p:cNvPicPr>
            <a:picLocks noChangeAspect="1"/>
          </p:cNvPicPr>
          <p:nvPr/>
        </p:nvPicPr>
        <p:blipFill>
          <a:blip r:embed="rId5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165073" y="3697149"/>
            <a:ext cx="1779958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>
              <a:rot lat="0" lon="0" rev="10799999"/>
            </a:camera>
            <a:lightRig rig="threePt" dir="t"/>
          </a:scene3d>
        </p:spPr>
      </p:pic>
      <p:pic>
        <p:nvPicPr>
          <p:cNvPr id="26628" name="Picture 4"/>
          <p:cNvPicPr>
            <a:picLocks noChangeAspect="1"/>
          </p:cNvPicPr>
          <p:nvPr/>
        </p:nvPicPr>
        <p:blipFill>
          <a:blip r:embed="rId6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037498" y="2368462"/>
            <a:ext cx="1790700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6"/>
          <p:cNvPicPr>
            <a:picLocks noChangeAspect="1"/>
          </p:cNvPicPr>
          <p:nvPr/>
        </p:nvPicPr>
        <p:blipFill>
          <a:blip r:embed="rId7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639307" y="2474336"/>
            <a:ext cx="2058988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6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200" y="456575"/>
            <a:ext cx="8686800" cy="1889526"/>
          </a:xfrm>
        </p:spPr>
        <p:txBody>
          <a:bodyPr rtlCol="0">
            <a:noAutofit/>
          </a:bodyPr>
          <a:lstStyle/>
          <a:p>
            <a:pPr algn="ctr">
              <a:defRPr/>
            </a:pPr>
            <a:r>
              <a:rPr lang="fa-IR" sz="6600" dirty="0" smtClean="0">
                <a:solidFill>
                  <a:srgbClr val="7030A0"/>
                </a:solidFill>
                <a:cs typeface="B Nazanin" pitchFamily="2" charset="-78"/>
              </a:rPr>
              <a:t>نظریه بویر</a:t>
            </a:r>
            <a:r>
              <a:rPr lang="fa-IR" sz="1400" dirty="0" smtClean="0">
                <a:solidFill>
                  <a:srgbClr val="7030A0"/>
                </a:solidFill>
                <a:cs typeface="B Nazanin" pitchFamily="2" charset="-78"/>
              </a:rPr>
              <a:t/>
            </a:r>
            <a:br>
              <a:rPr lang="fa-IR" sz="1400" dirty="0" smtClean="0">
                <a:solidFill>
                  <a:srgbClr val="7030A0"/>
                </a:solidFill>
                <a:cs typeface="B Nazanin" pitchFamily="2" charset="-78"/>
              </a:rPr>
            </a:br>
            <a:r>
              <a:rPr lang="en-US" sz="1400" dirty="0" smtClean="0">
                <a:solidFill>
                  <a:srgbClr val="7030A0"/>
                </a:solidFill>
                <a:cs typeface="B Nazanin" pitchFamily="2" charset="-78"/>
              </a:rPr>
              <a:t>(1431</a:t>
            </a:r>
            <a:r>
              <a:rPr lang="en-US" sz="1400" dirty="0">
                <a:solidFill>
                  <a:srgbClr val="7030A0"/>
                </a:solidFill>
                <a:cs typeface="B Nazanin" pitchFamily="2" charset="-78"/>
              </a:rPr>
              <a:t>)</a:t>
            </a:r>
            <a:br>
              <a:rPr lang="en-US" sz="1400" dirty="0">
                <a:solidFill>
                  <a:srgbClr val="7030A0"/>
                </a:solidFill>
                <a:cs typeface="B Nazanin" pitchFamily="2" charset="-78"/>
              </a:rPr>
            </a:br>
            <a:r>
              <a:rPr lang="fa-IR" sz="4000" dirty="0">
                <a:solidFill>
                  <a:srgbClr val="7030A0"/>
                </a:solidFill>
                <a:cs typeface="B Nazanin" pitchFamily="2" charset="-78"/>
              </a:rPr>
              <a:t> </a:t>
            </a:r>
            <a:endParaRPr lang="en-GB" sz="4000" i="1" dirty="0">
              <a:solidFill>
                <a:srgbClr val="7030A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FB41FD-E4CF-451D-91D6-9C5660859253}" type="slidenum">
              <a:rPr lang="en-GB" smtClean="0"/>
              <a:pPr>
                <a:defRPr/>
              </a:pPr>
              <a:t>16</a:t>
            </a:fld>
            <a:endParaRPr lang="en-GB" dirty="0"/>
          </a:p>
        </p:txBody>
      </p:sp>
      <p:sp>
        <p:nvSpPr>
          <p:cNvPr id="26632" name="Rectangle 4"/>
          <p:cNvSpPr>
            <a:spLocks noChangeArrowheads="1"/>
          </p:cNvSpPr>
          <p:nvPr/>
        </p:nvSpPr>
        <p:spPr bwMode="auto">
          <a:xfrm>
            <a:off x="3959226" y="4567238"/>
            <a:ext cx="1376363" cy="148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80975" indent="-180975" algn="ctr"/>
            <a:endParaRPr lang="en-GB" sz="1400">
              <a:solidFill>
                <a:schemeClr val="bg1"/>
              </a:solidFill>
            </a:endParaRPr>
          </a:p>
          <a:p>
            <a:pPr marL="180975" indent="-180975" algn="ctr">
              <a:buFontTx/>
              <a:buChar char="•"/>
            </a:pPr>
            <a:endParaRPr lang="en-GB" sz="1400">
              <a:solidFill>
                <a:schemeClr val="bg1"/>
              </a:solidFill>
            </a:endParaRPr>
          </a:p>
        </p:txBody>
      </p:sp>
      <p:sp>
        <p:nvSpPr>
          <p:cNvPr id="26633" name="Rectangle 7"/>
          <p:cNvSpPr>
            <a:spLocks noChangeArrowheads="1"/>
          </p:cNvSpPr>
          <p:nvPr/>
        </p:nvSpPr>
        <p:spPr bwMode="auto">
          <a:xfrm>
            <a:off x="101600" y="6062169"/>
            <a:ext cx="11976100" cy="773994"/>
          </a:xfrm>
          <a:prstGeom prst="roundRect">
            <a:avLst>
              <a:gd name="adj" fmla="val 9580"/>
            </a:avLst>
          </a:prstGeom>
          <a:solidFill>
            <a:srgbClr val="FFCD2F"/>
          </a:solidFill>
          <a:ln w="9525">
            <a:noFill/>
            <a:miter lim="800000"/>
            <a:headEnd/>
            <a:tailEnd/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180975" indent="-180975" algn="l" rtl="0">
              <a:buFontTx/>
              <a:buChar char="•"/>
            </a:pPr>
            <a:r>
              <a:rPr lang="en-US" sz="1400" dirty="0"/>
              <a:t>Boyer, E.L. (1990). Scholarship reconsidered: Priorities of the professoriate. Princeton,NJ: </a:t>
            </a:r>
            <a:r>
              <a:rPr lang="en-US" sz="1400" dirty="0" err="1"/>
              <a:t>Jossey</a:t>
            </a:r>
            <a:r>
              <a:rPr lang="en-US" sz="1400" dirty="0"/>
              <a:t>-Bass</a:t>
            </a:r>
          </a:p>
          <a:p>
            <a:pPr marL="180975" indent="-180975" algn="l" rtl="0">
              <a:buFont typeface="Arial" charset="0"/>
              <a:buChar char="•"/>
            </a:pPr>
            <a:r>
              <a:rPr lang="en-US" sz="1400" dirty="0"/>
              <a:t>Boshier, R. Why is the Scholarship of Teaching and Learning such s a hard sell? Higher Education Research &amp; Development, Vol. 28, No. March 2009, 1–15</a:t>
            </a:r>
          </a:p>
          <a:p>
            <a:pPr marL="180975" indent="-180975" algn="l" rtl="0">
              <a:buFont typeface="Arial" charset="0"/>
              <a:buChar char="•"/>
            </a:pPr>
            <a:r>
              <a:rPr lang="en-US" sz="1400" dirty="0"/>
              <a:t>Trigwell, Benjamin, and Prosser (2007), Scholarship of teaching: a model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21051">
            <a:off x="3892638" y="2565718"/>
            <a:ext cx="918519" cy="1374044"/>
          </a:xfrm>
          <a:prstGeom prst="rect">
            <a:avLst/>
          </a:prstGeom>
        </p:spPr>
      </p:pic>
      <p:sp>
        <p:nvSpPr>
          <p:cNvPr id="4" name="Flowchart: Connector 3"/>
          <p:cNvSpPr/>
          <p:nvPr/>
        </p:nvSpPr>
        <p:spPr>
          <a:xfrm>
            <a:off x="4419601" y="2819400"/>
            <a:ext cx="194551" cy="194182"/>
          </a:xfrm>
          <a:prstGeom prst="flowChartConnector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99824">
            <a:off x="4019113" y="4016541"/>
            <a:ext cx="1111244" cy="166234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91012">
            <a:off x="7098489" y="2579744"/>
            <a:ext cx="1028125" cy="153800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01857">
            <a:off x="6740248" y="4103551"/>
            <a:ext cx="1031946" cy="1543725"/>
          </a:xfrm>
          <a:prstGeom prst="rect">
            <a:avLst/>
          </a:prstGeom>
        </p:spPr>
      </p:pic>
      <p:sp>
        <p:nvSpPr>
          <p:cNvPr id="20" name="Flowchart: Connector 19"/>
          <p:cNvSpPr/>
          <p:nvPr/>
        </p:nvSpPr>
        <p:spPr>
          <a:xfrm>
            <a:off x="4723699" y="4297573"/>
            <a:ext cx="194551" cy="194182"/>
          </a:xfrm>
          <a:prstGeom prst="flowChartConnector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Flowchart: Connector 20"/>
          <p:cNvSpPr/>
          <p:nvPr/>
        </p:nvSpPr>
        <p:spPr>
          <a:xfrm>
            <a:off x="6934201" y="4343400"/>
            <a:ext cx="194551" cy="194182"/>
          </a:xfrm>
          <a:prstGeom prst="flowChartConnector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Flowchart: Connector 21"/>
          <p:cNvSpPr/>
          <p:nvPr/>
        </p:nvSpPr>
        <p:spPr>
          <a:xfrm>
            <a:off x="7358293" y="2809229"/>
            <a:ext cx="194551" cy="194182"/>
          </a:xfrm>
          <a:prstGeom prst="flowChartConnector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ounded Rectangle 17"/>
          <p:cNvSpPr/>
          <p:nvPr/>
        </p:nvSpPr>
        <p:spPr>
          <a:xfrm>
            <a:off x="5181600" y="3200400"/>
            <a:ext cx="1524000" cy="9906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400" dirty="0">
                <a:latin typeface="+mj-lt"/>
                <a:cs typeface="B Titr" pitchFamily="2" charset="-78"/>
              </a:rPr>
              <a:t>ُ</a:t>
            </a:r>
            <a:r>
              <a:rPr lang="en-US" sz="2400" b="1" dirty="0" smtClean="0">
                <a:solidFill>
                  <a:schemeClr val="tx1"/>
                </a:solidFill>
                <a:latin typeface="+mj-lt"/>
                <a:cs typeface="B Titr" pitchFamily="2" charset="-78"/>
              </a:rPr>
              <a:t>SoT </a:t>
            </a:r>
            <a:r>
              <a:rPr lang="en-US" b="1" dirty="0">
                <a:solidFill>
                  <a:schemeClr val="tx1"/>
                </a:solidFill>
              </a:rPr>
              <a:t>Dimensions</a:t>
            </a:r>
            <a:endParaRPr lang="en-US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14051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144379"/>
            <a:ext cx="10515600" cy="1042737"/>
          </a:xfrm>
        </p:spPr>
        <p:txBody>
          <a:bodyPr/>
          <a:lstStyle/>
          <a:p>
            <a:pPr algn="ctr"/>
            <a:r>
              <a:rPr lang="fa-IR" dirty="0" smtClean="0">
                <a:solidFill>
                  <a:srgbClr val="FF0000"/>
                </a:solidFill>
                <a:cs typeface="B Titr" panose="00000700000000000000" pitchFamily="2" charset="-78"/>
              </a:rPr>
              <a:t>نتیجه بکارگیری اولیه نظریه بویر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82316"/>
            <a:ext cx="10515600" cy="5975683"/>
          </a:xfrm>
        </p:spPr>
        <p:txBody>
          <a:bodyPr>
            <a:normAutofit fontScale="92500" lnSpcReduction="10000"/>
          </a:bodyPr>
          <a:lstStyle/>
          <a:p>
            <a:r>
              <a:rPr lang="fa-IR" sz="3600" b="1" dirty="0">
                <a:cs typeface="B Nazanin" panose="00000400000000000000" pitchFamily="2" charset="-78"/>
              </a:rPr>
              <a:t>نظریه بویر و رایس خیلی سریع مورد توجه همه قرار گرفت</a:t>
            </a:r>
          </a:p>
          <a:p>
            <a:r>
              <a:rPr lang="fa-IR" sz="3600" b="1" dirty="0" smtClean="0">
                <a:cs typeface="B Nazanin" panose="00000400000000000000" pitchFamily="2" charset="-78"/>
              </a:rPr>
              <a:t>موسسات گوناگون شروع به استفاده از نظریه بویر کردند</a:t>
            </a:r>
          </a:p>
          <a:p>
            <a:r>
              <a:rPr lang="fa-IR" sz="3600" b="1" dirty="0" smtClean="0">
                <a:cs typeface="B Nazanin" panose="00000400000000000000" pitchFamily="2" charset="-78"/>
              </a:rPr>
              <a:t>فرایندهای بررسی با مشکل مواجه شد</a:t>
            </a:r>
          </a:p>
          <a:p>
            <a:r>
              <a:rPr lang="fa-IR" sz="3600" b="1" dirty="0" smtClean="0">
                <a:cs typeface="B Nazanin" panose="00000400000000000000" pitchFamily="2" charset="-78"/>
              </a:rPr>
              <a:t>ضرورت تبیین و توافق بر معانی </a:t>
            </a:r>
            <a:r>
              <a:rPr lang="fa-IR" sz="3600" b="1" dirty="0">
                <a:cs typeface="B Nazanin" panose="00000400000000000000" pitchFamily="2" charset="-78"/>
              </a:rPr>
              <a:t>دقیق کلمات </a:t>
            </a:r>
            <a:r>
              <a:rPr lang="fa-IR" sz="3600" b="1" dirty="0" smtClean="0">
                <a:cs typeface="B Nazanin" panose="00000400000000000000" pitchFamily="2" charset="-78"/>
              </a:rPr>
              <a:t>احساس شد</a:t>
            </a:r>
          </a:p>
          <a:p>
            <a:pPr marL="0" indent="0">
              <a:buNone/>
            </a:pPr>
            <a:endParaRPr lang="fa-IR" sz="3600" b="1" dirty="0" smtClean="0">
              <a:cs typeface="B Nazanin" panose="00000400000000000000" pitchFamily="2" charset="-78"/>
            </a:endParaRPr>
          </a:p>
          <a:p>
            <a:pPr marL="0" indent="0" algn="ctr">
              <a:buNone/>
            </a:pPr>
            <a:r>
              <a:rPr lang="fa-IR" sz="4300" dirty="0" smtClean="0">
                <a:solidFill>
                  <a:srgbClr val="0070C0"/>
                </a:solidFill>
                <a:cs typeface="B Titr" panose="00000700000000000000" pitchFamily="2" charset="-78"/>
              </a:rPr>
              <a:t> </a:t>
            </a:r>
            <a:r>
              <a:rPr lang="fa-IR" sz="4300" dirty="0">
                <a:solidFill>
                  <a:srgbClr val="0070C0"/>
                </a:solidFill>
                <a:cs typeface="B Titr" panose="00000700000000000000" pitchFamily="2" charset="-78"/>
              </a:rPr>
              <a:t>(1) معنی </a:t>
            </a:r>
            <a:r>
              <a:rPr lang="fa-IR" sz="4300" dirty="0" smtClean="0">
                <a:solidFill>
                  <a:srgbClr val="0070C0"/>
                </a:solidFill>
                <a:cs typeface="B Titr" panose="00000700000000000000" pitchFamily="2" charset="-78"/>
              </a:rPr>
              <a:t>«اسکالرشیپ آموزشی" </a:t>
            </a:r>
          </a:p>
          <a:p>
            <a:pPr marL="0" indent="0" algn="ctr">
              <a:buNone/>
            </a:pPr>
            <a:endParaRPr lang="fa-IR" sz="4300" dirty="0" smtClean="0">
              <a:solidFill>
                <a:srgbClr val="0070C0"/>
              </a:solidFill>
              <a:cs typeface="B Titr" panose="00000700000000000000" pitchFamily="2" charset="-78"/>
            </a:endParaRPr>
          </a:p>
          <a:p>
            <a:pPr marL="0" indent="0" algn="ctr">
              <a:buNone/>
            </a:pPr>
            <a:r>
              <a:rPr lang="fa-IR" sz="4300" dirty="0" smtClean="0">
                <a:solidFill>
                  <a:srgbClr val="0070C0"/>
                </a:solidFill>
                <a:cs typeface="B Titr" panose="00000700000000000000" pitchFamily="2" charset="-78"/>
              </a:rPr>
              <a:t>و</a:t>
            </a:r>
          </a:p>
          <a:p>
            <a:pPr marL="0" indent="0" algn="ctr">
              <a:buNone/>
            </a:pPr>
            <a:endParaRPr lang="fa-IR" sz="4300" dirty="0" smtClean="0">
              <a:solidFill>
                <a:srgbClr val="0070C0"/>
              </a:solidFill>
              <a:cs typeface="B Titr" panose="00000700000000000000" pitchFamily="2" charset="-78"/>
            </a:endParaRPr>
          </a:p>
          <a:p>
            <a:pPr marL="0" indent="0" algn="ctr">
              <a:buNone/>
            </a:pPr>
            <a:r>
              <a:rPr lang="fa-IR" sz="4300" dirty="0" smtClean="0">
                <a:solidFill>
                  <a:srgbClr val="0070C0"/>
                </a:solidFill>
                <a:cs typeface="B Titr" panose="00000700000000000000" pitchFamily="2" charset="-78"/>
              </a:rPr>
              <a:t> </a:t>
            </a:r>
            <a:r>
              <a:rPr lang="fa-IR" sz="4300" dirty="0">
                <a:solidFill>
                  <a:srgbClr val="0070C0"/>
                </a:solidFill>
                <a:cs typeface="B Titr" panose="00000700000000000000" pitchFamily="2" charset="-78"/>
              </a:rPr>
              <a:t>(2) </a:t>
            </a:r>
            <a:r>
              <a:rPr lang="fa-IR" sz="4300" dirty="0" smtClean="0">
                <a:solidFill>
                  <a:srgbClr val="0070C0"/>
                </a:solidFill>
                <a:cs typeface="B Titr" panose="00000700000000000000" pitchFamily="2" charset="-78"/>
              </a:rPr>
              <a:t>چگونگی اندازه‌گیری </a:t>
            </a:r>
            <a:r>
              <a:rPr lang="fa-IR" sz="4300" dirty="0">
                <a:solidFill>
                  <a:srgbClr val="0070C0"/>
                </a:solidFill>
                <a:cs typeface="B Titr" panose="00000700000000000000" pitchFamily="2" charset="-78"/>
              </a:rPr>
              <a:t>کیفیت </a:t>
            </a:r>
            <a:r>
              <a:rPr lang="fa-IR" sz="4300" dirty="0" smtClean="0">
                <a:solidFill>
                  <a:srgbClr val="0070C0"/>
                </a:solidFill>
                <a:cs typeface="B Titr" panose="00000700000000000000" pitchFamily="2" charset="-78"/>
              </a:rPr>
              <a:t>آن</a:t>
            </a:r>
            <a:endParaRPr lang="fa-IR" sz="4300" dirty="0">
              <a:solidFill>
                <a:srgbClr val="0070C0"/>
              </a:solidFill>
              <a:cs typeface="B Titr" panose="00000700000000000000" pitchFamily="2" charset="-78"/>
            </a:endParaRPr>
          </a:p>
          <a:p>
            <a:endParaRPr lang="fa-IR" sz="3600" b="1" dirty="0">
              <a:cs typeface="B Nazanin" panose="00000400000000000000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29EB6-7B92-4B99-A985-7AE816FE0215}" type="slidenum">
              <a:rPr lang="fa-IR" smtClean="0"/>
              <a:t>17</a:t>
            </a:fld>
            <a:endParaRPr lang="fa-I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38603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136" y="0"/>
            <a:ext cx="10515600" cy="1058779"/>
          </a:xfrm>
        </p:spPr>
        <p:txBody>
          <a:bodyPr/>
          <a:lstStyle/>
          <a:p>
            <a:r>
              <a:rPr lang="fa-IR" dirty="0" smtClean="0">
                <a:solidFill>
                  <a:srgbClr val="FF0000"/>
                </a:solidFill>
                <a:cs typeface="B Titr" panose="00000700000000000000" pitchFamily="2" charset="-78"/>
              </a:rPr>
              <a:t>تحقیق گلاسیک درباره اسکالرشیپ تدریس (1994)</a:t>
            </a:r>
            <a:endParaRPr lang="fa-IR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463" y="1267326"/>
            <a:ext cx="11790947" cy="5293895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fa-IR" sz="4000" b="1" dirty="0" smtClean="0">
                <a:cs typeface="B Nazanin" panose="00000400000000000000" pitchFamily="2" charset="-78"/>
              </a:rPr>
              <a:t> </a:t>
            </a:r>
            <a:r>
              <a:rPr lang="fa-IR" sz="4000" b="1" dirty="0">
                <a:cs typeface="B Nazanin" panose="00000400000000000000" pitchFamily="2" charset="-78"/>
              </a:rPr>
              <a:t>51 </a:t>
            </a:r>
            <a:r>
              <a:rPr lang="fa-IR" sz="4000" b="1" dirty="0" smtClean="0">
                <a:cs typeface="B Nazanin" panose="00000400000000000000" pitchFamily="2" charset="-78"/>
              </a:rPr>
              <a:t>سازمان تامین کننده منابع تحقیقات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fa-IR" sz="3600" dirty="0">
                <a:cs typeface="B Nazanin" panose="00000400000000000000" pitchFamily="2" charset="-78"/>
              </a:rPr>
              <a:t>«</a:t>
            </a:r>
            <a:r>
              <a:rPr lang="fa-IR" sz="3600" dirty="0" smtClean="0">
                <a:cs typeface="B Nazanin" panose="00000400000000000000" pitchFamily="2" charset="-78"/>
              </a:rPr>
              <a:t>شما با چه معیارهایی برای </a:t>
            </a:r>
            <a:r>
              <a:rPr lang="fa-IR" sz="3600" dirty="0">
                <a:cs typeface="B Nazanin" panose="00000400000000000000" pitchFamily="2" charset="-78"/>
              </a:rPr>
              <a:t>تامین </a:t>
            </a:r>
            <a:r>
              <a:rPr lang="fa-IR" sz="3600" dirty="0" smtClean="0">
                <a:cs typeface="B Nazanin" panose="00000400000000000000" pitchFamily="2" charset="-78"/>
              </a:rPr>
              <a:t>مالی، تصمیم‌گیری می کنید؟»</a:t>
            </a:r>
          </a:p>
          <a:p>
            <a:pPr marL="0" indent="0" algn="ctr">
              <a:lnSpc>
                <a:spcPct val="100000"/>
              </a:lnSpc>
              <a:buNone/>
            </a:pPr>
            <a:endParaRPr lang="fa-IR" sz="3600" dirty="0">
              <a:cs typeface="B Nazanin" panose="00000400000000000000" pitchFamily="2" charset="-78"/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fa-IR" sz="4000" b="1" dirty="0">
                <a:cs typeface="B Nazanin" panose="00000400000000000000" pitchFamily="2" charset="-78"/>
              </a:rPr>
              <a:t> 58 مدیرانتشاراتی علمی 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fa-IR" sz="3600" dirty="0" smtClean="0">
                <a:cs typeface="B Nazanin" panose="00000400000000000000" pitchFamily="2" charset="-78"/>
              </a:rPr>
              <a:t>«چه </a:t>
            </a:r>
            <a:r>
              <a:rPr lang="fa-IR" sz="3600" dirty="0">
                <a:cs typeface="B Nazanin" panose="00000400000000000000" pitchFamily="2" charset="-78"/>
              </a:rPr>
              <a:t>معیارهایی را در هنگام انتخاب </a:t>
            </a:r>
            <a:r>
              <a:rPr lang="fa-IR" sz="3600" dirty="0" smtClean="0">
                <a:cs typeface="B Nazanin" panose="00000400000000000000" pitchFamily="2" charset="-78"/>
              </a:rPr>
              <a:t>یک نسخه‎ برای </a:t>
            </a:r>
            <a:r>
              <a:rPr lang="fa-IR" sz="3600" dirty="0">
                <a:cs typeface="B Nazanin" panose="00000400000000000000" pitchFamily="2" charset="-78"/>
              </a:rPr>
              <a:t>انتشار </a:t>
            </a:r>
            <a:r>
              <a:rPr lang="fa-IR" sz="3600" dirty="0" smtClean="0">
                <a:cs typeface="B Nazanin" panose="00000400000000000000" pitchFamily="2" charset="-78"/>
              </a:rPr>
              <a:t>بکار می‌گیرید؟»</a:t>
            </a:r>
          </a:p>
          <a:p>
            <a:pPr marL="0" indent="0" algn="ctr">
              <a:lnSpc>
                <a:spcPct val="100000"/>
              </a:lnSpc>
              <a:buNone/>
            </a:pPr>
            <a:endParaRPr lang="fa-IR" sz="3600" dirty="0">
              <a:cs typeface="B Nazanin" panose="00000400000000000000" pitchFamily="2" charset="-78"/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fa-IR" sz="4000" b="1" dirty="0">
                <a:cs typeface="B Nazanin" panose="00000400000000000000" pitchFamily="2" charset="-78"/>
              </a:rPr>
              <a:t> 31 سردبیر مجله علمی 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fa-IR" sz="3600" dirty="0" smtClean="0">
                <a:cs typeface="B Nazanin" panose="00000400000000000000" pitchFamily="2" charset="-78"/>
              </a:rPr>
              <a:t>«از داوران انتظار چه نقدهایی دارید؟ باید چه چیزی را مورد توجه قرار دهند؟»</a:t>
            </a:r>
            <a:endParaRPr lang="fa-IR" sz="3600" dirty="0">
              <a:cs typeface="B Nazanin" panose="00000400000000000000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29EB6-7B92-4B99-A985-7AE816FE0215}" type="slidenum">
              <a:rPr lang="fa-IR" smtClean="0"/>
              <a:t>18</a:t>
            </a:fld>
            <a:endParaRPr lang="fa-I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98093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6431" y="0"/>
            <a:ext cx="10515600" cy="1325563"/>
          </a:xfrm>
        </p:spPr>
        <p:txBody>
          <a:bodyPr/>
          <a:lstStyle/>
          <a:p>
            <a:pPr algn="ctr"/>
            <a:r>
              <a:rPr lang="fa-IR" dirty="0" smtClean="0">
                <a:solidFill>
                  <a:srgbClr val="FF0000"/>
                </a:solidFill>
                <a:cs typeface="B Titr" panose="00000700000000000000" pitchFamily="2" charset="-78"/>
              </a:rPr>
              <a:t>نتیجه تحقیق </a:t>
            </a:r>
            <a:r>
              <a:rPr lang="fa-IR" dirty="0">
                <a:solidFill>
                  <a:srgbClr val="FF0000"/>
                </a:solidFill>
                <a:cs typeface="B Titr" panose="00000700000000000000" pitchFamily="2" charset="-78"/>
              </a:rPr>
              <a:t>گلاسیک درباره اسکالرشیپ تدریس (1994)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524000"/>
            <a:ext cx="12192000" cy="5334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a-IR" sz="4400" b="1" dirty="0" smtClean="0">
                <a:cs typeface="B Nazanin" panose="00000400000000000000" pitchFamily="2" charset="-78"/>
              </a:rPr>
              <a:t>6 </a:t>
            </a:r>
            <a:r>
              <a:rPr lang="fa-IR" sz="4400" b="1" dirty="0">
                <a:cs typeface="B Nazanin" panose="00000400000000000000" pitchFamily="2" charset="-78"/>
              </a:rPr>
              <a:t>معیار </a:t>
            </a:r>
            <a:r>
              <a:rPr lang="fa-IR" sz="4400" b="1" dirty="0" smtClean="0">
                <a:cs typeface="B Nazanin" panose="00000400000000000000" pitchFamily="2" charset="-78"/>
              </a:rPr>
              <a:t>ارزیابی </a:t>
            </a:r>
            <a:r>
              <a:rPr lang="fa-IR" sz="4400" b="1" dirty="0">
                <a:cs typeface="B Nazanin" panose="00000400000000000000" pitchFamily="2" charset="-78"/>
              </a:rPr>
              <a:t>اسکالرشیپ تدریس توسط گلاسیک معرفی </a:t>
            </a:r>
            <a:r>
              <a:rPr lang="fa-IR" sz="4400" b="1" dirty="0" smtClean="0">
                <a:cs typeface="B Nazanin" panose="00000400000000000000" pitchFamily="2" charset="-78"/>
              </a:rPr>
              <a:t>شد</a:t>
            </a:r>
          </a:p>
          <a:p>
            <a:pPr algn="ctr">
              <a:lnSpc>
                <a:spcPct val="150000"/>
              </a:lnSpc>
            </a:pPr>
            <a:r>
              <a:rPr lang="fa-IR" sz="2400" dirty="0">
                <a:solidFill>
                  <a:schemeClr val="accent1">
                    <a:lumMod val="75000"/>
                  </a:schemeClr>
                </a:solidFill>
                <a:cs typeface="B Titr" panose="00000700000000000000" pitchFamily="2" charset="-78"/>
              </a:rPr>
              <a:t>اهداف </a:t>
            </a:r>
            <a:r>
              <a:rPr lang="fa-IR" sz="2400" dirty="0" smtClean="0">
                <a:solidFill>
                  <a:schemeClr val="accent1">
                    <a:lumMod val="75000"/>
                  </a:schemeClr>
                </a:solidFill>
                <a:cs typeface="B Titr" panose="00000700000000000000" pitchFamily="2" charset="-78"/>
              </a:rPr>
              <a:t>روشن</a:t>
            </a:r>
          </a:p>
          <a:p>
            <a:pPr algn="ctr">
              <a:lnSpc>
                <a:spcPct val="150000"/>
              </a:lnSpc>
            </a:pPr>
            <a:r>
              <a:rPr lang="fa-IR" sz="2400" dirty="0" smtClean="0">
                <a:solidFill>
                  <a:schemeClr val="accent1">
                    <a:lumMod val="75000"/>
                  </a:schemeClr>
                </a:solidFill>
                <a:cs typeface="B Titr" panose="00000700000000000000" pitchFamily="2" charset="-78"/>
              </a:rPr>
              <a:t>آمادگی مناسب و کافی</a:t>
            </a:r>
          </a:p>
          <a:p>
            <a:pPr algn="ctr">
              <a:lnSpc>
                <a:spcPct val="150000"/>
              </a:lnSpc>
            </a:pPr>
            <a:r>
              <a:rPr lang="fa-IR" sz="2400" dirty="0" smtClean="0">
                <a:solidFill>
                  <a:schemeClr val="accent1">
                    <a:lumMod val="75000"/>
                  </a:schemeClr>
                </a:solidFill>
                <a:cs typeface="B Titr" panose="00000700000000000000" pitchFamily="2" charset="-78"/>
              </a:rPr>
              <a:t>روش</a:t>
            </a:r>
            <a:r>
              <a:rPr lang="fa-IR" sz="2400" dirty="0">
                <a:solidFill>
                  <a:schemeClr val="accent1">
                    <a:lumMod val="75000"/>
                  </a:schemeClr>
                </a:solidFill>
                <a:cs typeface="B Titr" panose="00000700000000000000" pitchFamily="2" charset="-78"/>
              </a:rPr>
              <a:t>‎های </a:t>
            </a:r>
            <a:r>
              <a:rPr lang="fa-IR" sz="2400" dirty="0" smtClean="0">
                <a:solidFill>
                  <a:schemeClr val="accent1">
                    <a:lumMod val="75000"/>
                  </a:schemeClr>
                </a:solidFill>
                <a:cs typeface="B Titr" panose="00000700000000000000" pitchFamily="2" charset="-78"/>
              </a:rPr>
              <a:t>مناسب</a:t>
            </a:r>
            <a:endParaRPr lang="fa-IR" sz="1800" dirty="0">
              <a:cs typeface="B Nazanin" panose="00000400000000000000" pitchFamily="2" charset="-78"/>
            </a:endParaRPr>
          </a:p>
          <a:p>
            <a:pPr algn="ctr">
              <a:lnSpc>
                <a:spcPct val="150000"/>
              </a:lnSpc>
            </a:pPr>
            <a:r>
              <a:rPr lang="fa-IR" sz="2400" dirty="0">
                <a:solidFill>
                  <a:schemeClr val="accent1">
                    <a:lumMod val="75000"/>
                  </a:schemeClr>
                </a:solidFill>
                <a:cs typeface="B Titr" panose="00000700000000000000" pitchFamily="2" charset="-78"/>
              </a:rPr>
              <a:t>نتایج قابل </a:t>
            </a:r>
            <a:r>
              <a:rPr lang="fa-IR" sz="2400" dirty="0" smtClean="0">
                <a:solidFill>
                  <a:schemeClr val="accent1">
                    <a:lumMod val="75000"/>
                  </a:schemeClr>
                </a:solidFill>
                <a:cs typeface="B Titr" panose="00000700000000000000" pitchFamily="2" charset="-78"/>
              </a:rPr>
              <a:t>توجه</a:t>
            </a:r>
          </a:p>
          <a:p>
            <a:pPr algn="ctr">
              <a:lnSpc>
                <a:spcPct val="150000"/>
              </a:lnSpc>
            </a:pPr>
            <a:r>
              <a:rPr lang="fa-IR" sz="2400" dirty="0" smtClean="0">
                <a:solidFill>
                  <a:schemeClr val="accent1">
                    <a:lumMod val="75000"/>
                  </a:schemeClr>
                </a:solidFill>
                <a:cs typeface="B Titr" panose="00000700000000000000" pitchFamily="2" charset="-78"/>
              </a:rPr>
              <a:t>ارائه موثر</a:t>
            </a:r>
          </a:p>
          <a:p>
            <a:pPr algn="ctr">
              <a:lnSpc>
                <a:spcPct val="150000"/>
              </a:lnSpc>
            </a:pPr>
            <a:r>
              <a:rPr lang="fa-IR" sz="2400" dirty="0" smtClean="0">
                <a:solidFill>
                  <a:schemeClr val="accent1">
                    <a:lumMod val="75000"/>
                  </a:schemeClr>
                </a:solidFill>
                <a:cs typeface="B Titr" panose="00000700000000000000" pitchFamily="2" charset="-78"/>
              </a:rPr>
              <a:t>نقد بازاندیشانه</a:t>
            </a:r>
            <a:endParaRPr lang="fa-IR" sz="1800" b="1" dirty="0" smtClean="0">
              <a:cs typeface="B Nazanin" panose="00000400000000000000" pitchFamily="2" charset="-78"/>
            </a:endParaRPr>
          </a:p>
          <a:p>
            <a:pPr marL="0" indent="0" algn="ctr">
              <a:buNone/>
            </a:pPr>
            <a:endParaRPr lang="fa-IR" sz="3600" b="1" dirty="0">
              <a:cs typeface="B Nazanin" panose="00000400000000000000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29EB6-7B92-4B99-A985-7AE816FE0215}" type="slidenum">
              <a:rPr lang="fa-IR" smtClean="0"/>
              <a:t>19</a:t>
            </a:fld>
            <a:endParaRPr lang="fa-I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98696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ctr">
              <a:lnSpc>
                <a:spcPct val="200000"/>
              </a:lnSpc>
              <a:buNone/>
            </a:pPr>
            <a:r>
              <a:rPr lang="fa-IR" sz="3200" b="1" dirty="0" smtClean="0">
                <a:cs typeface="B Nazanin" panose="00000400000000000000" pitchFamily="2" charset="-78"/>
              </a:rPr>
              <a:t>فخرالسادات میرحسینی</a:t>
            </a:r>
          </a:p>
          <a:p>
            <a:pPr marL="0" indent="0" algn="ctr">
              <a:lnSpc>
                <a:spcPct val="200000"/>
              </a:lnSpc>
              <a:buNone/>
            </a:pPr>
            <a:r>
              <a:rPr lang="fa-IR" sz="3200" b="1" dirty="0" smtClean="0">
                <a:cs typeface="B Nazanin" panose="00000400000000000000" pitchFamily="2" charset="-78"/>
              </a:rPr>
              <a:t>عضو هیات علمی دانشگاه علوم پزشکی کاشان</a:t>
            </a:r>
          </a:p>
          <a:p>
            <a:pPr marL="0" indent="0" algn="ctr">
              <a:lnSpc>
                <a:spcPct val="200000"/>
              </a:lnSpc>
              <a:buNone/>
            </a:pPr>
            <a:r>
              <a:rPr lang="fa-IR" sz="3200" b="1" dirty="0" smtClean="0">
                <a:cs typeface="B Nazanin" panose="00000400000000000000" pitchFamily="2" charset="-78"/>
              </a:rPr>
              <a:t>دکترای آموزش پزشکی</a:t>
            </a:r>
          </a:p>
          <a:p>
            <a:pPr marL="0" indent="0" algn="ctr">
              <a:lnSpc>
                <a:spcPct val="200000"/>
              </a:lnSpc>
              <a:buNone/>
            </a:pPr>
            <a:r>
              <a:rPr lang="en-US" sz="3200" b="1" dirty="0" smtClean="0">
                <a:cs typeface="B Nazanin" panose="00000400000000000000" pitchFamily="2" charset="-78"/>
              </a:rPr>
              <a:t>f_mirhoseiny@yahoo.com</a:t>
            </a:r>
            <a:endParaRPr lang="fa-IR" sz="3200" b="1" dirty="0">
              <a:cs typeface="B Nazanin" panose="00000400000000000000" pitchFamily="2" charset="-7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C8E1A-B943-4622-8E2C-07BAA3237A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22209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/>
          <a:srcRect r="27084"/>
          <a:stretch/>
        </p:blipFill>
        <p:spPr>
          <a:xfrm>
            <a:off x="6973631" y="2209800"/>
            <a:ext cx="2591416" cy="2260828"/>
          </a:xfrm>
          <a:prstGeom prst="rect">
            <a:avLst/>
          </a:prstGeom>
        </p:spPr>
      </p:pic>
      <p:pic>
        <p:nvPicPr>
          <p:cNvPr id="8" name="Content Placeholder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2614620" y="-30480"/>
            <a:ext cx="4740010" cy="6888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354629" y="0"/>
            <a:ext cx="2210418" cy="22303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354630" y="4470628"/>
            <a:ext cx="2210417" cy="233746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EF9D9-B8C9-4046-838C-AE7626878F0E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52795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81000"/>
            <a:ext cx="12192000" cy="76200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29EB6-7B92-4B99-A985-7AE816FE0215}" type="slidenum">
              <a:rPr lang="fa-IR" smtClean="0"/>
              <a:t>21</a:t>
            </a:fld>
            <a:endParaRPr lang="fa-I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96238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579" y="0"/>
            <a:ext cx="10515600" cy="818147"/>
          </a:xfrm>
        </p:spPr>
        <p:txBody>
          <a:bodyPr>
            <a:normAutofit/>
          </a:bodyPr>
          <a:lstStyle/>
          <a:p>
            <a:pPr algn="ctr"/>
            <a:r>
              <a:rPr lang="fa-IR" sz="4800" dirty="0" smtClean="0">
                <a:solidFill>
                  <a:srgbClr val="FF0000"/>
                </a:solidFill>
                <a:cs typeface="B Titr" panose="00000700000000000000" pitchFamily="2" charset="-78"/>
              </a:rPr>
              <a:t>معیارهای گلاسیک</a:t>
            </a:r>
            <a:endParaRPr lang="fa-IR" sz="4800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18146"/>
            <a:ext cx="12043611" cy="6039853"/>
          </a:xfrm>
        </p:spPr>
        <p:txBody>
          <a:bodyPr>
            <a:normAutofit fontScale="55000" lnSpcReduction="20000"/>
          </a:bodyPr>
          <a:lstStyle/>
          <a:p>
            <a:pPr marL="1143000" indent="-1143000">
              <a:buFont typeface="+mj-lt"/>
              <a:buAutoNum type="arabicParenR"/>
            </a:pPr>
            <a:r>
              <a:rPr lang="fa-IR" sz="7000" dirty="0">
                <a:solidFill>
                  <a:schemeClr val="accent1">
                    <a:lumMod val="75000"/>
                  </a:schemeClr>
                </a:solidFill>
                <a:cs typeface="B Titr" panose="00000700000000000000" pitchFamily="2" charset="-78"/>
              </a:rPr>
              <a:t>اهداف </a:t>
            </a:r>
            <a:r>
              <a:rPr lang="fa-IR" sz="7000" dirty="0" smtClean="0">
                <a:solidFill>
                  <a:schemeClr val="accent1">
                    <a:lumMod val="75000"/>
                  </a:schemeClr>
                </a:solidFill>
                <a:cs typeface="B Titr" panose="00000700000000000000" pitchFamily="2" charset="-78"/>
              </a:rPr>
              <a:t>روشن: </a:t>
            </a:r>
            <a:r>
              <a:rPr lang="fa-IR" sz="5900" dirty="0" smtClean="0">
                <a:solidFill>
                  <a:schemeClr val="accent1">
                    <a:lumMod val="75000"/>
                  </a:schemeClr>
                </a:solidFill>
                <a:cs typeface="B Nazanin" panose="00000400000000000000" pitchFamily="2" charset="-78"/>
              </a:rPr>
              <a:t> </a:t>
            </a:r>
            <a:r>
              <a:rPr lang="fa-IR" sz="5900" dirty="0" smtClean="0">
                <a:cs typeface="B Nazanin" panose="00000400000000000000" pitchFamily="2" charset="-78"/>
              </a:rPr>
              <a:t>واضح بودن هدف اصلی و اساسی کار؛  بکارگیری اهداف اختصاصی روشن؛ واقع‌بینانه </a:t>
            </a:r>
            <a:r>
              <a:rPr lang="fa-IR" sz="5900" dirty="0">
                <a:cs typeface="B Nazanin" panose="00000400000000000000" pitchFamily="2" charset="-78"/>
              </a:rPr>
              <a:t>و </a:t>
            </a:r>
            <a:r>
              <a:rPr lang="fa-IR" sz="5900" dirty="0" smtClean="0">
                <a:cs typeface="B Nazanin" panose="00000400000000000000" pitchFamily="2" charset="-78"/>
              </a:rPr>
              <a:t> قابل دستیابی‎؛ شناسایی </a:t>
            </a:r>
            <a:r>
              <a:rPr lang="fa-IR" sz="5900" dirty="0">
                <a:cs typeface="B Nazanin" panose="00000400000000000000" pitchFamily="2" charset="-78"/>
              </a:rPr>
              <a:t>سوالات مهم </a:t>
            </a:r>
            <a:r>
              <a:rPr lang="fa-IR" sz="5900" dirty="0" smtClean="0">
                <a:cs typeface="B Nazanin" panose="00000400000000000000" pitchFamily="2" charset="-78"/>
              </a:rPr>
              <a:t>در یک فیلد</a:t>
            </a:r>
            <a:endParaRPr lang="fa-IR" sz="5900" dirty="0">
              <a:cs typeface="B Nazanin" panose="00000400000000000000" pitchFamily="2" charset="-78"/>
            </a:endParaRPr>
          </a:p>
          <a:p>
            <a:pPr marL="1143000" indent="-1143000">
              <a:buFont typeface="+mj-lt"/>
              <a:buAutoNum type="arabicParenR"/>
            </a:pPr>
            <a:r>
              <a:rPr lang="fa-IR" sz="7100" dirty="0">
                <a:solidFill>
                  <a:schemeClr val="accent1">
                    <a:lumMod val="75000"/>
                  </a:schemeClr>
                </a:solidFill>
                <a:cs typeface="B Titr" panose="00000700000000000000" pitchFamily="2" charset="-78"/>
              </a:rPr>
              <a:t>آمادگی مناسب:  </a:t>
            </a:r>
            <a:r>
              <a:rPr lang="fa-IR" sz="5900" dirty="0" smtClean="0">
                <a:cs typeface="B Nazanin" panose="00000400000000000000" pitchFamily="2" charset="-78"/>
              </a:rPr>
              <a:t>نشان دادن درک خود از </a:t>
            </a:r>
            <a:r>
              <a:rPr lang="fa-IR" sz="5900" dirty="0">
                <a:cs typeface="B Nazanin" panose="00000400000000000000" pitchFamily="2" charset="-78"/>
              </a:rPr>
              <a:t>دانش موجود در زمینه </a:t>
            </a:r>
            <a:r>
              <a:rPr lang="fa-IR" sz="5900" dirty="0" smtClean="0">
                <a:cs typeface="B Nazanin" panose="00000400000000000000" pitchFamily="2" charset="-78"/>
              </a:rPr>
              <a:t>مطرح شده؛ فراهم‌آوری مهارت‌های </a:t>
            </a:r>
            <a:r>
              <a:rPr lang="fa-IR" sz="5900" dirty="0">
                <a:cs typeface="B Nazanin" panose="00000400000000000000" pitchFamily="2" charset="-78"/>
              </a:rPr>
              <a:t>لازم </a:t>
            </a:r>
            <a:r>
              <a:rPr lang="fa-IR" sz="5900" dirty="0" smtClean="0">
                <a:cs typeface="B Nazanin" panose="00000400000000000000" pitchFamily="2" charset="-78"/>
              </a:rPr>
              <a:t>برای ارائه کار؛ فراهم نمودن </a:t>
            </a:r>
            <a:r>
              <a:rPr lang="fa-IR" sz="5900" dirty="0">
                <a:cs typeface="B Nazanin" panose="00000400000000000000" pitchFamily="2" charset="-78"/>
              </a:rPr>
              <a:t>منابع لازم </a:t>
            </a:r>
            <a:r>
              <a:rPr lang="fa-IR" sz="5900" dirty="0" smtClean="0">
                <a:cs typeface="B Nazanin" panose="00000400000000000000" pitchFamily="2" charset="-78"/>
              </a:rPr>
              <a:t>برای پیش‌برد کار</a:t>
            </a:r>
            <a:endParaRPr lang="fa-IR" sz="5900" dirty="0">
              <a:cs typeface="B Nazanin" panose="00000400000000000000" pitchFamily="2" charset="-78"/>
            </a:endParaRPr>
          </a:p>
          <a:p>
            <a:pPr marL="1143000" indent="-1143000">
              <a:buFont typeface="+mj-lt"/>
              <a:buAutoNum type="arabicParenR"/>
            </a:pPr>
            <a:r>
              <a:rPr lang="fa-IR" sz="7100" dirty="0" smtClean="0">
                <a:solidFill>
                  <a:schemeClr val="accent1">
                    <a:lumMod val="75000"/>
                  </a:schemeClr>
                </a:solidFill>
                <a:cs typeface="B Titr" panose="00000700000000000000" pitchFamily="2" charset="-78"/>
              </a:rPr>
              <a:t>روش‎های </a:t>
            </a:r>
            <a:r>
              <a:rPr lang="fa-IR" sz="7100" dirty="0">
                <a:solidFill>
                  <a:schemeClr val="accent1">
                    <a:lumMod val="75000"/>
                  </a:schemeClr>
                </a:solidFill>
                <a:cs typeface="B Titr" panose="00000700000000000000" pitchFamily="2" charset="-78"/>
              </a:rPr>
              <a:t>مناسب:  </a:t>
            </a:r>
            <a:r>
              <a:rPr lang="fa-IR" sz="5800" dirty="0">
                <a:cs typeface="B Nazanin" panose="00000400000000000000" pitchFamily="2" charset="-78"/>
              </a:rPr>
              <a:t>استفاده از </a:t>
            </a:r>
            <a:r>
              <a:rPr lang="fa-IR" sz="5800" dirty="0" smtClean="0">
                <a:cs typeface="B Nazanin" panose="00000400000000000000" pitchFamily="2" charset="-78"/>
              </a:rPr>
              <a:t>روش‎های </a:t>
            </a:r>
            <a:r>
              <a:rPr lang="fa-IR" sz="5800" dirty="0">
                <a:cs typeface="B Nazanin" panose="00000400000000000000" pitchFamily="2" charset="-78"/>
              </a:rPr>
              <a:t>متناسب با </a:t>
            </a:r>
            <a:r>
              <a:rPr lang="fa-IR" sz="5800" dirty="0" smtClean="0">
                <a:cs typeface="B Nazanin" panose="00000400000000000000" pitchFamily="2" charset="-78"/>
              </a:rPr>
              <a:t>اهداف؛ </a:t>
            </a:r>
            <a:r>
              <a:rPr lang="fa-IR" sz="5800" dirty="0">
                <a:cs typeface="B Nazanin" panose="00000400000000000000" pitchFamily="2" charset="-78"/>
              </a:rPr>
              <a:t>بکارگیری موثر </a:t>
            </a:r>
            <a:r>
              <a:rPr lang="fa-IR" sz="5800" dirty="0" smtClean="0">
                <a:cs typeface="B Nazanin" panose="00000400000000000000" pitchFamily="2" charset="-78"/>
              </a:rPr>
              <a:t>روش‎های </a:t>
            </a:r>
            <a:r>
              <a:rPr lang="fa-IR" sz="5800" dirty="0">
                <a:cs typeface="B Nazanin" panose="00000400000000000000" pitchFamily="2" charset="-78"/>
              </a:rPr>
              <a:t>انتخاب </a:t>
            </a:r>
            <a:r>
              <a:rPr lang="fa-IR" sz="5800" dirty="0" smtClean="0">
                <a:cs typeface="B Nazanin" panose="00000400000000000000" pitchFamily="2" charset="-78"/>
              </a:rPr>
              <a:t>شده، </a:t>
            </a:r>
            <a:r>
              <a:rPr lang="fa-IR" sz="5800" dirty="0">
                <a:cs typeface="B Nazanin" panose="00000400000000000000" pitchFamily="2" charset="-78"/>
              </a:rPr>
              <a:t>تعدیل پروسیجرها در شرایط تغییر موقعیت‌ها</a:t>
            </a:r>
          </a:p>
          <a:p>
            <a:pPr marL="1143000" indent="-1143000">
              <a:buFont typeface="+mj-lt"/>
              <a:buAutoNum type="arabicParenR"/>
            </a:pPr>
            <a:r>
              <a:rPr lang="fa-IR" sz="7100" dirty="0">
                <a:solidFill>
                  <a:schemeClr val="accent1">
                    <a:lumMod val="75000"/>
                  </a:schemeClr>
                </a:solidFill>
                <a:cs typeface="B Titr" panose="00000700000000000000" pitchFamily="2" charset="-78"/>
              </a:rPr>
              <a:t>نتایج قابل توجه:  </a:t>
            </a:r>
            <a:r>
              <a:rPr lang="fa-IR" sz="5900" dirty="0" smtClean="0">
                <a:cs typeface="B Nazanin" panose="00000400000000000000" pitchFamily="2" charset="-78"/>
              </a:rPr>
              <a:t>دستیابی </a:t>
            </a:r>
            <a:r>
              <a:rPr lang="fa-IR" sz="5900" dirty="0">
                <a:cs typeface="B Nazanin" panose="00000400000000000000" pitchFamily="2" charset="-78"/>
              </a:rPr>
              <a:t>به اهداف </a:t>
            </a:r>
            <a:r>
              <a:rPr lang="fa-IR" sz="5900" dirty="0" smtClean="0">
                <a:cs typeface="B Nazanin" panose="00000400000000000000" pitchFamily="2" charset="-78"/>
              </a:rPr>
              <a:t>کلی؛ </a:t>
            </a:r>
            <a:r>
              <a:rPr lang="fa-IR" sz="5900" dirty="0">
                <a:cs typeface="B Nazanin" panose="00000400000000000000" pitchFamily="2" charset="-78"/>
              </a:rPr>
              <a:t>افزودن پیامدهای منطقی به </a:t>
            </a:r>
            <a:r>
              <a:rPr lang="fa-IR" sz="5900" dirty="0" smtClean="0">
                <a:cs typeface="B Nazanin" panose="00000400000000000000" pitchFamily="2" charset="-78"/>
              </a:rPr>
              <a:t>زمینه؛ </a:t>
            </a:r>
            <a:r>
              <a:rPr lang="fa-IR" sz="5900" dirty="0">
                <a:cs typeface="B Nazanin" panose="00000400000000000000" pitchFamily="2" charset="-78"/>
              </a:rPr>
              <a:t>فراهم آوردن </a:t>
            </a:r>
            <a:r>
              <a:rPr lang="fa-IR" sz="5900" dirty="0" smtClean="0">
                <a:cs typeface="B Nazanin" panose="00000400000000000000" pitchFamily="2" charset="-78"/>
              </a:rPr>
              <a:t>زمینه‌های </a:t>
            </a:r>
            <a:r>
              <a:rPr lang="fa-IR" sz="5900" dirty="0">
                <a:cs typeface="B Nazanin" panose="00000400000000000000" pitchFamily="2" charset="-78"/>
              </a:rPr>
              <a:t>بیشتری برای جستجوگری و کشف در آن زمینه</a:t>
            </a:r>
          </a:p>
          <a:p>
            <a:pPr marL="1143000" indent="-1143000">
              <a:buFont typeface="+mj-lt"/>
              <a:buAutoNum type="arabicParenR"/>
            </a:pPr>
            <a:r>
              <a:rPr lang="fa-IR" sz="7100" dirty="0">
                <a:solidFill>
                  <a:schemeClr val="accent1">
                    <a:lumMod val="75000"/>
                  </a:schemeClr>
                </a:solidFill>
                <a:cs typeface="B Titr" panose="00000700000000000000" pitchFamily="2" charset="-78"/>
              </a:rPr>
              <a:t>ارائه موثر:   </a:t>
            </a:r>
            <a:r>
              <a:rPr lang="fa-IR" sz="5900" dirty="0">
                <a:cs typeface="B Nazanin" panose="00000400000000000000" pitchFamily="2" charset="-78"/>
              </a:rPr>
              <a:t>استفاده از سبک مناسب و سازمان‎دهی موثر برای ارائه کار </a:t>
            </a:r>
            <a:r>
              <a:rPr lang="fa-IR" sz="5900" dirty="0" smtClean="0">
                <a:cs typeface="B Nazanin" panose="00000400000000000000" pitchFamily="2" charset="-78"/>
              </a:rPr>
              <a:t>خود؛ </a:t>
            </a:r>
            <a:r>
              <a:rPr lang="fa-IR" sz="5900" dirty="0">
                <a:cs typeface="B Nazanin" panose="00000400000000000000" pitchFamily="2" charset="-78"/>
              </a:rPr>
              <a:t>استفاده از بسترهای مناسب برای برقراری ارتباط با مخاطبان مورد نظر و اطلاع‌رسانی کار؛ ارائه واضح، درست و کامل پیام کار خود</a:t>
            </a:r>
          </a:p>
          <a:p>
            <a:pPr marL="1143000" indent="-1143000">
              <a:buFont typeface="+mj-lt"/>
              <a:buAutoNum type="arabicParenR"/>
            </a:pPr>
            <a:r>
              <a:rPr lang="fa-IR" sz="7100" dirty="0">
                <a:solidFill>
                  <a:schemeClr val="accent1">
                    <a:lumMod val="75000"/>
                  </a:schemeClr>
                </a:solidFill>
                <a:cs typeface="B Titr" panose="00000700000000000000" pitchFamily="2" charset="-78"/>
              </a:rPr>
              <a:t>نقد بازاندیشانه:    </a:t>
            </a:r>
            <a:r>
              <a:rPr lang="fa-IR" sz="6000" dirty="0">
                <a:cs typeface="B Nazanin" panose="00000400000000000000" pitchFamily="2" charset="-78"/>
              </a:rPr>
              <a:t>ارزیابی کار خود </a:t>
            </a:r>
            <a:r>
              <a:rPr lang="fa-IR" sz="6000" dirty="0" smtClean="0">
                <a:cs typeface="B Nazanin" panose="00000400000000000000" pitchFamily="2" charset="-78"/>
              </a:rPr>
              <a:t>به‌صورت نقادانه؛ </a:t>
            </a:r>
            <a:r>
              <a:rPr lang="fa-IR" sz="6000" dirty="0">
                <a:cs typeface="B Nazanin" panose="00000400000000000000" pitchFamily="2" charset="-78"/>
              </a:rPr>
              <a:t>ارائه گستره‌ای مناسب از شواهد نقد کار خود؛ استفاده از </a:t>
            </a:r>
            <a:r>
              <a:rPr lang="fa-IR" sz="6000" dirty="0" smtClean="0">
                <a:cs typeface="B Nazanin" panose="00000400000000000000" pitchFamily="2" charset="-78"/>
              </a:rPr>
              <a:t>ارزیابی(ها</a:t>
            </a:r>
            <a:r>
              <a:rPr lang="fa-IR" sz="6000" dirty="0">
                <a:cs typeface="B Nazanin" panose="00000400000000000000" pitchFamily="2" charset="-78"/>
              </a:rPr>
              <a:t>) برای بهبود کیفیت کار(های) آینده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29EB6-7B92-4B99-A985-7AE816FE0215}" type="slidenum">
              <a:rPr lang="fa-IR" smtClean="0"/>
              <a:t>22</a:t>
            </a:fld>
            <a:endParaRPr lang="fa-I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64861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79341"/>
            <a:ext cx="11353800" cy="997527"/>
          </a:xfrm>
        </p:spPr>
        <p:txBody>
          <a:bodyPr>
            <a:normAutofit fontScale="90000"/>
          </a:bodyPr>
          <a:lstStyle/>
          <a:p>
            <a:r>
              <a:rPr lang="fa-IR" sz="5400" dirty="0" smtClean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fa-IR" sz="5400" dirty="0" smtClean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fa-IR" sz="5400" dirty="0" smtClean="0">
                <a:solidFill>
                  <a:srgbClr val="FF0000"/>
                </a:solidFill>
                <a:cs typeface="B Titr" panose="00000700000000000000" pitchFamily="2" charset="-78"/>
              </a:rPr>
              <a:t>معیار گلاسیک(1)               </a:t>
            </a:r>
            <a:r>
              <a:rPr lang="fa-IR" dirty="0" smtClean="0">
                <a:solidFill>
                  <a:schemeClr val="accent1">
                    <a:lumMod val="75000"/>
                  </a:schemeClr>
                </a:solidFill>
                <a:cs typeface="B Titr" panose="00000700000000000000" pitchFamily="2" charset="-78"/>
              </a:rPr>
              <a:t> </a:t>
            </a:r>
            <a:r>
              <a:rPr lang="fa-IR" sz="4900" dirty="0">
                <a:solidFill>
                  <a:schemeClr val="accent1">
                    <a:lumMod val="75000"/>
                  </a:schemeClr>
                </a:solidFill>
                <a:cs typeface="B Titr" panose="00000700000000000000" pitchFamily="2" charset="-78"/>
              </a:rPr>
              <a:t>اهداف روشن:</a:t>
            </a:r>
            <a:r>
              <a:rPr lang="fa-IR" dirty="0"/>
              <a:t/>
            </a:r>
            <a:br>
              <a:rPr lang="fa-IR" dirty="0"/>
            </a:br>
            <a:r>
              <a:rPr lang="fa-IR" dirty="0">
                <a:cs typeface="B Nazanin" panose="00000400000000000000" pitchFamily="2" charset="-78"/>
              </a:rPr>
              <a:t/>
            </a:r>
            <a:br>
              <a:rPr lang="fa-IR" dirty="0">
                <a:cs typeface="B Nazanin" panose="00000400000000000000" pitchFamily="2" charset="-78"/>
              </a:rPr>
            </a:b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fa-IR" sz="4000" dirty="0">
                <a:cs typeface="B Nazanin" panose="00000400000000000000" pitchFamily="2" charset="-78"/>
              </a:rPr>
              <a:t>واضح بودن هدف اصلی و اساسی کار؛ </a:t>
            </a:r>
            <a:endParaRPr lang="fa-IR" sz="4000" dirty="0" smtClean="0">
              <a:cs typeface="B Nazanin" panose="00000400000000000000" pitchFamily="2" charset="-78"/>
            </a:endParaRPr>
          </a:p>
          <a:p>
            <a:pPr>
              <a:lnSpc>
                <a:spcPct val="150000"/>
              </a:lnSpc>
            </a:pPr>
            <a:r>
              <a:rPr lang="fa-IR" sz="4000" dirty="0" smtClean="0">
                <a:cs typeface="B Nazanin" panose="00000400000000000000" pitchFamily="2" charset="-78"/>
              </a:rPr>
              <a:t>اهداف </a:t>
            </a:r>
            <a:r>
              <a:rPr lang="fa-IR" sz="4000" dirty="0">
                <a:cs typeface="B Nazanin" panose="00000400000000000000" pitchFamily="2" charset="-78"/>
              </a:rPr>
              <a:t>اختصاصی </a:t>
            </a:r>
            <a:r>
              <a:rPr lang="fa-IR" sz="4000" dirty="0" smtClean="0">
                <a:cs typeface="B Nazanin" panose="00000400000000000000" pitchFamily="2" charset="-78"/>
              </a:rPr>
              <a:t>روشن؛ </a:t>
            </a:r>
          </a:p>
          <a:p>
            <a:pPr>
              <a:lnSpc>
                <a:spcPct val="150000"/>
              </a:lnSpc>
            </a:pPr>
            <a:r>
              <a:rPr lang="fa-IR" sz="4000" dirty="0" smtClean="0">
                <a:cs typeface="B Nazanin" panose="00000400000000000000" pitchFamily="2" charset="-78"/>
              </a:rPr>
              <a:t>واقع‌بینانه </a:t>
            </a:r>
            <a:r>
              <a:rPr lang="fa-IR" sz="4000" dirty="0">
                <a:cs typeface="B Nazanin" panose="00000400000000000000" pitchFamily="2" charset="-78"/>
              </a:rPr>
              <a:t>و  قابل دستیابی‎؛ </a:t>
            </a:r>
            <a:endParaRPr lang="fa-IR" sz="4000" dirty="0" smtClean="0">
              <a:cs typeface="B Nazanin" panose="00000400000000000000" pitchFamily="2" charset="-78"/>
            </a:endParaRPr>
          </a:p>
          <a:p>
            <a:pPr>
              <a:lnSpc>
                <a:spcPct val="150000"/>
              </a:lnSpc>
            </a:pPr>
            <a:r>
              <a:rPr lang="fa-IR" sz="4000" dirty="0" smtClean="0">
                <a:cs typeface="B Nazanin" panose="00000400000000000000" pitchFamily="2" charset="-78"/>
              </a:rPr>
              <a:t>شناسایی </a:t>
            </a:r>
            <a:r>
              <a:rPr lang="fa-IR" sz="4000" dirty="0">
                <a:cs typeface="B Nazanin" panose="00000400000000000000" pitchFamily="2" charset="-78"/>
              </a:rPr>
              <a:t>سوالات مهم در یک </a:t>
            </a:r>
            <a:r>
              <a:rPr lang="fa-IR" sz="4000" dirty="0" smtClean="0">
                <a:cs typeface="B Nazanin" panose="00000400000000000000" pitchFamily="2" charset="-78"/>
              </a:rPr>
              <a:t>فیلد؛</a:t>
            </a:r>
            <a:endParaRPr lang="fa-IR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29EB6-7B92-4B99-A985-7AE816FE0215}" type="slidenum">
              <a:rPr lang="fa-IR" smtClean="0"/>
              <a:t>23</a:t>
            </a:fld>
            <a:endParaRPr lang="fa-I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05409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0" y="-171400"/>
            <a:ext cx="6139876" cy="823912"/>
          </a:xfrm>
        </p:spPr>
        <p:txBody>
          <a:bodyPr>
            <a:normAutofit/>
          </a:bodyPr>
          <a:lstStyle/>
          <a:p>
            <a:pPr algn="r" rtl="1"/>
            <a:r>
              <a:rPr lang="fa-IR" dirty="0" smtClean="0">
                <a:cs typeface="B Titr" pitchFamily="2" charset="-78"/>
              </a:rPr>
              <a:t>اهداف اصلاح شده </a:t>
            </a:r>
            <a:r>
              <a:rPr lang="fa-IR" sz="2000" dirty="0" smtClean="0">
                <a:cs typeface="B Titr" pitchFamily="2" charset="-78"/>
              </a:rPr>
              <a:t>(در فرایندی از حیطه یادگیری الکترونیک) </a:t>
            </a:r>
            <a:endParaRPr lang="fa-IR" sz="2000" dirty="0">
              <a:cs typeface="B Titr" pitchFamily="2" charset="-78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263353" y="836712"/>
            <a:ext cx="5734253" cy="6021288"/>
          </a:xfrm>
        </p:spPr>
        <p:txBody>
          <a:bodyPr>
            <a:normAutofit fontScale="92500" lnSpcReduction="10000"/>
          </a:bodyPr>
          <a:lstStyle/>
          <a:p>
            <a:pPr algn="just" rtl="1"/>
            <a:r>
              <a:rPr lang="fa-IR" dirty="0" smtClean="0">
                <a:cs typeface="B Nazanin" pitchFamily="2" charset="-78"/>
              </a:rPr>
              <a:t>1. </a:t>
            </a:r>
            <a:r>
              <a:rPr lang="fa-IR" b="1" dirty="0" smtClean="0">
                <a:cs typeface="B Nazanin" pitchFamily="2" charset="-78"/>
              </a:rPr>
              <a:t>نیازسنجی و طراحی (تعیین الزامات طراحی خودآموز) </a:t>
            </a:r>
            <a:r>
              <a:rPr lang="fa-IR" dirty="0" smtClean="0">
                <a:cs typeface="B Nazanin" pitchFamily="2" charset="-78"/>
              </a:rPr>
              <a:t>الف) شناسایی مشکلات و چالشهای فعلی آموزش جستجوی منابع اطلاعاتی پزشکی ب) تعیین عناصر ضروری یک خودآموز آنلاین ج) تعیین عناصر بازی مناسب محیط‌های آموزش الکترونیکی بازی‌وارشده د) تدوین اهداف، محتوا و شرایط استفاده از دوره</a:t>
            </a:r>
          </a:p>
          <a:p>
            <a:pPr algn="just" rtl="1"/>
            <a:r>
              <a:rPr lang="fa-IR" dirty="0" smtClean="0">
                <a:cs typeface="B Nazanin" pitchFamily="2" charset="-78"/>
              </a:rPr>
              <a:t> 2. </a:t>
            </a:r>
            <a:r>
              <a:rPr lang="fa-IR" b="1" dirty="0" smtClean="0">
                <a:cs typeface="B Nazanin" pitchFamily="2" charset="-78"/>
              </a:rPr>
              <a:t>توسعه خودآموز</a:t>
            </a:r>
          </a:p>
          <a:p>
            <a:pPr algn="just" rtl="1"/>
            <a:r>
              <a:rPr lang="fa-IR" dirty="0" smtClean="0">
                <a:cs typeface="B Nazanin" pitchFamily="2" charset="-78"/>
              </a:rPr>
              <a:t> 3. </a:t>
            </a:r>
            <a:r>
              <a:rPr lang="fa-IR" b="1" dirty="0" smtClean="0">
                <a:cs typeface="B Nazanin" pitchFamily="2" charset="-78"/>
              </a:rPr>
              <a:t>اجرا و ارزشیابی خودآموز و تبیین شرایط به‌کارگیری آن </a:t>
            </a:r>
            <a:r>
              <a:rPr lang="fa-IR" dirty="0" smtClean="0">
                <a:cs typeface="B Nazanin" pitchFamily="2" charset="-78"/>
              </a:rPr>
              <a:t>الف) اجرا و ارزشیابی خودآموز (ساختاری، محتوایی و اثربخشی) ب) اجرا و ارزشیابی شرایط استفاده از خودآموز ج) بازاندیشی در مورد تبیین و ارتقاء شرایط استفاده از خودآموز </a:t>
            </a:r>
          </a:p>
          <a:p>
            <a:pPr algn="just" rtl="1"/>
            <a:r>
              <a:rPr lang="fa-IR" dirty="0" smtClean="0">
                <a:cs typeface="B Nazanin" pitchFamily="2" charset="-78"/>
              </a:rPr>
              <a:t>4. </a:t>
            </a:r>
            <a:r>
              <a:rPr lang="fa-IR" b="1" dirty="0" smtClean="0">
                <a:cs typeface="B Nazanin" pitchFamily="2" charset="-78"/>
              </a:rPr>
              <a:t>استمرار در بهره‌برداری از خودآموز </a:t>
            </a:r>
            <a:r>
              <a:rPr lang="fa-IR" dirty="0" smtClean="0">
                <a:cs typeface="B Nazanin" pitchFamily="2" charset="-78"/>
              </a:rPr>
              <a:t>الف) تسهیل شرایط ارائه بازخورد مستمر درباره خودآموز و شرایط به‌کارگیری ب) گسترش استفاده از خودآموز </a:t>
            </a:r>
          </a:p>
          <a:p>
            <a:pPr algn="just" rtl="1"/>
            <a:endParaRPr lang="fa-IR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6384032" y="0"/>
            <a:ext cx="5181838" cy="823912"/>
          </a:xfrm>
        </p:spPr>
        <p:txBody>
          <a:bodyPr/>
          <a:lstStyle/>
          <a:p>
            <a:pPr algn="r" rtl="1"/>
            <a:r>
              <a:rPr lang="fa-IR" dirty="0" smtClean="0">
                <a:cs typeface="B Titr" pitchFamily="2" charset="-78"/>
              </a:rPr>
              <a:t>اهداف (قبل از اصلاح)</a:t>
            </a:r>
            <a:endParaRPr lang="fa-IR" dirty="0">
              <a:cs typeface="B Titr" pitchFamily="2" charset="-78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6384032" y="1124745"/>
            <a:ext cx="4969987" cy="5064919"/>
          </a:xfrm>
          <a:ln w="635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lvl="0" algn="r" rtl="1"/>
            <a:r>
              <a:rPr lang="fa-IR" sz="2600" dirty="0">
                <a:cs typeface="B Nazanin" pitchFamily="2" charset="-78"/>
              </a:rPr>
              <a:t>تعیین الزامات طراحی </a:t>
            </a:r>
            <a:r>
              <a:rPr lang="fa-IR" sz="2600" dirty="0" smtClean="0">
                <a:cs typeface="B Nazanin" pitchFamily="2" charset="-78"/>
              </a:rPr>
              <a:t>خودآموز آنلاین</a:t>
            </a:r>
            <a:endParaRPr lang="en-US" sz="2600" dirty="0">
              <a:cs typeface="B Nazanin" pitchFamily="2" charset="-78"/>
            </a:endParaRPr>
          </a:p>
          <a:p>
            <a:pPr lvl="0" algn="r" rtl="1"/>
            <a:r>
              <a:rPr lang="fa-IR" sz="2600" dirty="0">
                <a:cs typeface="B Nazanin" pitchFamily="2" charset="-78"/>
              </a:rPr>
              <a:t>تعیین عناصر بازی مناسب محیط های آموزش الکترونیکی بازی¬وارشده</a:t>
            </a:r>
            <a:endParaRPr lang="en-US" sz="2600" dirty="0">
              <a:cs typeface="B Nazanin" pitchFamily="2" charset="-78"/>
            </a:endParaRPr>
          </a:p>
          <a:p>
            <a:pPr lvl="0" algn="r" rtl="1"/>
            <a:r>
              <a:rPr lang="fa-IR" sz="2600" dirty="0">
                <a:cs typeface="B Nazanin" pitchFamily="2" charset="-78"/>
              </a:rPr>
              <a:t>توسعه خودآموز</a:t>
            </a:r>
            <a:endParaRPr lang="en-US" sz="2600" dirty="0">
              <a:cs typeface="B Nazanin" pitchFamily="2" charset="-78"/>
            </a:endParaRPr>
          </a:p>
          <a:p>
            <a:pPr lvl="0" algn="r" rtl="1"/>
            <a:r>
              <a:rPr lang="fa-IR" sz="2600" dirty="0">
                <a:cs typeface="B Nazanin" pitchFamily="2" charset="-78"/>
              </a:rPr>
              <a:t>تعیین اثربخشی خودآموز </a:t>
            </a:r>
            <a:endParaRPr lang="en-US" sz="2600" dirty="0">
              <a:cs typeface="B Nazanin" pitchFamily="2" charset="-78"/>
            </a:endParaRPr>
          </a:p>
          <a:p>
            <a:pPr algn="r" rtl="1"/>
            <a:endParaRPr lang="fa-IR" dirty="0"/>
          </a:p>
        </p:txBody>
      </p:sp>
      <p:sp>
        <p:nvSpPr>
          <p:cNvPr id="10" name="Content Placeholder 8"/>
          <p:cNvSpPr txBox="1">
            <a:spLocks/>
          </p:cNvSpPr>
          <p:nvPr/>
        </p:nvSpPr>
        <p:spPr>
          <a:xfrm>
            <a:off x="263353" y="764704"/>
            <a:ext cx="5690067" cy="5760640"/>
          </a:xfrm>
          <a:prstGeom prst="rect">
            <a:avLst/>
          </a:prstGeom>
          <a:noFill/>
          <a:ln w="63500" cap="flat" cmpd="sng" algn="ctr">
            <a:solidFill>
              <a:schemeClr val="accent6">
                <a:lumMod val="50000"/>
              </a:schemeClr>
            </a:solidFill>
            <a:prstDash val="solid"/>
            <a:miter lim="800000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marL="228324" indent="-228324" defTabSz="913304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endParaRPr lang="fa-IR" sz="2796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29EB6-7B92-4B99-A985-7AE816FE0215}" type="slidenum">
              <a:rPr lang="fa-IR" smtClean="0"/>
              <a:t>24</a:t>
            </a:fld>
            <a:endParaRPr lang="fa-I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87936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0263" y="1"/>
            <a:ext cx="11479281" cy="1646238"/>
          </a:xfrm>
        </p:spPr>
        <p:txBody>
          <a:bodyPr>
            <a:normAutofit fontScale="90000"/>
          </a:bodyPr>
          <a:lstStyle/>
          <a:p>
            <a:r>
              <a:rPr lang="fa-IR" sz="5400" dirty="0" smtClean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fa-IR" sz="5400" dirty="0" smtClean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fa-IR" sz="5400" dirty="0" smtClean="0">
                <a:solidFill>
                  <a:srgbClr val="FF0000"/>
                </a:solidFill>
                <a:cs typeface="B Titr" panose="00000700000000000000" pitchFamily="2" charset="-78"/>
              </a:rPr>
              <a:t>معیار گلاسیک (2)              </a:t>
            </a:r>
            <a:r>
              <a:rPr lang="fa-IR" sz="4900" dirty="0" smtClean="0">
                <a:solidFill>
                  <a:schemeClr val="accent1">
                    <a:lumMod val="75000"/>
                  </a:schemeClr>
                </a:solidFill>
                <a:cs typeface="B Titr" panose="00000700000000000000" pitchFamily="2" charset="-78"/>
              </a:rPr>
              <a:t>آمادگی </a:t>
            </a:r>
            <a:r>
              <a:rPr lang="fa-IR" sz="4900" dirty="0">
                <a:solidFill>
                  <a:schemeClr val="accent1">
                    <a:lumMod val="75000"/>
                  </a:schemeClr>
                </a:solidFill>
                <a:cs typeface="B Titr" panose="00000700000000000000" pitchFamily="2" charset="-78"/>
              </a:rPr>
              <a:t>مناسب</a:t>
            </a:r>
            <a:r>
              <a:rPr lang="fa-IR" sz="4900" dirty="0" smtClean="0">
                <a:solidFill>
                  <a:schemeClr val="accent1">
                    <a:lumMod val="75000"/>
                  </a:schemeClr>
                </a:solidFill>
                <a:cs typeface="B Titr" panose="00000700000000000000" pitchFamily="2" charset="-78"/>
              </a:rPr>
              <a:t>:</a:t>
            </a:r>
            <a:r>
              <a:rPr lang="fa-IR" dirty="0">
                <a:cs typeface="B Nazanin" panose="00000400000000000000" pitchFamily="2" charset="-78"/>
              </a:rPr>
              <a:t/>
            </a:r>
            <a:br>
              <a:rPr lang="fa-IR" dirty="0">
                <a:cs typeface="B Nazanin" panose="00000400000000000000" pitchFamily="2" charset="-78"/>
              </a:rPr>
            </a:b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0163" y="1825625"/>
            <a:ext cx="11679381" cy="43513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a-IR" sz="4400" dirty="0" smtClean="0">
                <a:cs typeface="B Nazanin" panose="00000400000000000000" pitchFamily="2" charset="-78"/>
              </a:rPr>
              <a:t>نشان </a:t>
            </a:r>
            <a:r>
              <a:rPr lang="fa-IR" sz="4400" dirty="0">
                <a:cs typeface="B Nazanin" panose="00000400000000000000" pitchFamily="2" charset="-78"/>
              </a:rPr>
              <a:t>دادن درک خود از دانش موجود در زمینه مطرح شده</a:t>
            </a:r>
            <a:r>
              <a:rPr lang="fa-IR" sz="4400" dirty="0" smtClean="0">
                <a:cs typeface="B Nazanin" panose="00000400000000000000" pitchFamily="2" charset="-78"/>
              </a:rPr>
              <a:t>؛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a-IR" sz="4400" dirty="0" smtClean="0">
                <a:cs typeface="B Nazanin" panose="00000400000000000000" pitchFamily="2" charset="-78"/>
              </a:rPr>
              <a:t>فراهم‌آوری </a:t>
            </a:r>
            <a:r>
              <a:rPr lang="fa-IR" sz="4400" dirty="0">
                <a:cs typeface="B Nazanin" panose="00000400000000000000" pitchFamily="2" charset="-78"/>
              </a:rPr>
              <a:t>مهارت‌های لازم برای ارائه کار</a:t>
            </a:r>
            <a:r>
              <a:rPr lang="fa-IR" sz="4400" dirty="0" smtClean="0">
                <a:cs typeface="B Nazanin" panose="00000400000000000000" pitchFamily="2" charset="-78"/>
              </a:rPr>
              <a:t>؛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a-IR" sz="4400" dirty="0">
                <a:cs typeface="B Nazanin" panose="00000400000000000000" pitchFamily="2" charset="-78"/>
              </a:rPr>
              <a:t>فراهم نمودن منابع لازم برای پیش‌برد </a:t>
            </a:r>
            <a:r>
              <a:rPr lang="fa-IR" sz="4400" dirty="0" smtClean="0">
                <a:cs typeface="B Nazanin" panose="00000400000000000000" pitchFamily="2" charset="-78"/>
              </a:rPr>
              <a:t>کار؛</a:t>
            </a:r>
            <a:endParaRPr lang="fa-IR" sz="4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29EB6-7B92-4B99-A985-7AE816FE0215}" type="slidenum">
              <a:rPr lang="fa-IR" smtClean="0"/>
              <a:t>25</a:t>
            </a:fld>
            <a:endParaRPr lang="fa-I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12372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fa-IR" sz="3600" dirty="0" smtClean="0">
                <a:cs typeface="B Titr" panose="00000700000000000000" pitchFamily="2" charset="-78"/>
              </a:rPr>
              <a:t>مثال نمونه از بیان درک فرد از یک مشکل  در گزارش دانش پژوهی</a:t>
            </a:r>
            <a:br>
              <a:rPr lang="fa-IR" sz="3600" dirty="0" smtClean="0">
                <a:cs typeface="B Titr" panose="00000700000000000000" pitchFamily="2" charset="-78"/>
              </a:rPr>
            </a:br>
            <a:r>
              <a:rPr lang="fa-IR" sz="3600" dirty="0" smtClean="0">
                <a:cs typeface="B Titr" panose="00000700000000000000" pitchFamily="2" charset="-78"/>
              </a:rPr>
              <a:t>(</a:t>
            </a:r>
            <a:r>
              <a:rPr lang="fa-IR" sz="3200" dirty="0" smtClean="0">
                <a:cs typeface="B Titr" panose="00000700000000000000" pitchFamily="2" charset="-78"/>
              </a:rPr>
              <a:t>حوزه یادگیری الکترونیک</a:t>
            </a:r>
            <a:r>
              <a:rPr lang="fa-IR" sz="3600" dirty="0" smtClean="0">
                <a:cs typeface="B Titr" panose="00000700000000000000" pitchFamily="2" charset="-78"/>
              </a:rPr>
              <a:t>)</a:t>
            </a:r>
            <a:endParaRPr lang="fa-IR" sz="3600" dirty="0"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25624"/>
            <a:ext cx="11938001" cy="5032375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60000"/>
              </a:lnSpc>
              <a:buFont typeface="Wingdings" panose="05000000000000000000" pitchFamily="2" charset="2"/>
              <a:buChar char="Ø"/>
            </a:pPr>
            <a:r>
              <a:rPr lang="fa-IR" dirty="0" smtClean="0">
                <a:cs typeface="B Nazanin" panose="00000400000000000000" pitchFamily="2" charset="-78"/>
              </a:rPr>
              <a:t> در مراجعات مکرر دانشجویان رشته های مختلف، همچنین در نشست‌های مکرر رسمی و غیررسمی با اساتید و در کارگاه‌های </a:t>
            </a:r>
            <a:r>
              <a:rPr lang="fa-IR" sz="31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جستجوی اطلاعات، </a:t>
            </a:r>
            <a:r>
              <a:rPr lang="fa-IR" dirty="0" smtClean="0">
                <a:cs typeface="B Nazanin" panose="00000400000000000000" pitchFamily="2" charset="-78"/>
              </a:rPr>
              <a:t>متوجه شدم که دانشجویان، دانش و مهارت لازم در این خصوص را ندارند، در حالیکه برای انجام تکالیف کلاسی و پروژه‌ها </a:t>
            </a:r>
            <a:r>
              <a:rPr lang="fa-IR" sz="31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نیازمند این دانش و مهارت </a:t>
            </a:r>
            <a:r>
              <a:rPr lang="fa-IR" dirty="0" smtClean="0">
                <a:cs typeface="B Nazanin" panose="00000400000000000000" pitchFamily="2" charset="-78"/>
              </a:rPr>
              <a:t>هستند (...........)</a:t>
            </a:r>
          </a:p>
          <a:p>
            <a:pPr>
              <a:lnSpc>
                <a:spcPct val="160000"/>
              </a:lnSpc>
              <a:buFont typeface="Wingdings" panose="05000000000000000000" pitchFamily="2" charset="2"/>
              <a:buChar char="Ø"/>
            </a:pPr>
            <a:r>
              <a:rPr lang="fa-IR" dirty="0" smtClean="0">
                <a:cs typeface="B Nazanin" panose="00000400000000000000" pitchFamily="2" charset="-78"/>
              </a:rPr>
              <a:t> در بررسی اولیه به عمل آورده در خصوص این مشکل و دلایل آن نشان داده شد که آنها </a:t>
            </a:r>
            <a:r>
              <a:rPr lang="fa-IR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فرصت کافی برای آموزش حضوری </a:t>
            </a:r>
            <a:r>
              <a:rPr lang="fa-IR" dirty="0" smtClean="0">
                <a:cs typeface="B Nazanin" panose="00000400000000000000" pitchFamily="2" charset="-78"/>
              </a:rPr>
              <a:t>ندارند و ...........</a:t>
            </a:r>
          </a:p>
          <a:p>
            <a:pPr>
              <a:lnSpc>
                <a:spcPct val="160000"/>
              </a:lnSpc>
              <a:buFont typeface="Wingdings" panose="05000000000000000000" pitchFamily="2" charset="2"/>
              <a:buChar char="Ø"/>
            </a:pPr>
            <a:r>
              <a:rPr lang="fa-IR" dirty="0" smtClean="0">
                <a:cs typeface="B Nazanin" panose="00000400000000000000" pitchFamily="2" charset="-78"/>
              </a:rPr>
              <a:t> مستندات و شواهد این جستجوگری عبارت بود از ................</a:t>
            </a:r>
          </a:p>
          <a:p>
            <a:pPr marL="0" indent="0" algn="ctr">
              <a:buNone/>
            </a:pPr>
            <a:r>
              <a:rPr lang="fa-IR" sz="4300" dirty="0" smtClean="0">
                <a:solidFill>
                  <a:srgbClr val="FF0000"/>
                </a:solidFill>
                <a:cs typeface="B Titr" panose="00000700000000000000" pitchFamily="2" charset="-78"/>
              </a:rPr>
              <a:t>توجه </a:t>
            </a:r>
          </a:p>
          <a:p>
            <a:pPr algn="ctr">
              <a:lnSpc>
                <a:spcPct val="170000"/>
              </a:lnSpc>
              <a:buFont typeface="Wingdings" panose="05000000000000000000" pitchFamily="2" charset="2"/>
              <a:buChar char="v"/>
            </a:pPr>
            <a:r>
              <a:rPr lang="fa-IR" sz="31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ضرورت جستجوگری </a:t>
            </a:r>
            <a:r>
              <a:rPr lang="fa-IR" sz="3100" dirty="0" smtClean="0">
                <a:cs typeface="B Nazanin" panose="00000400000000000000" pitchFamily="2" charset="-78"/>
              </a:rPr>
              <a:t>برای روشن‎تر شدن مشکل و راه حل‌های احتمالی آن انجام شود</a:t>
            </a:r>
          </a:p>
          <a:p>
            <a:pPr algn="ctr">
              <a:lnSpc>
                <a:spcPct val="170000"/>
              </a:lnSpc>
              <a:buFont typeface="Wingdings" panose="05000000000000000000" pitchFamily="2" charset="2"/>
              <a:buChar char="v"/>
            </a:pPr>
            <a:r>
              <a:rPr lang="fa-IR" sz="31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ضرورت درک درست مسئله</a:t>
            </a:r>
            <a:r>
              <a:rPr lang="fa-IR" sz="3100" dirty="0" smtClean="0">
                <a:cs typeface="B Nazanin" panose="00000400000000000000" pitchFamily="2" charset="-78"/>
              </a:rPr>
              <a:t>، هم به </a:t>
            </a:r>
            <a:r>
              <a:rPr lang="fa-IR" sz="36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روشن شدن اهداف </a:t>
            </a:r>
            <a:r>
              <a:rPr lang="fa-IR" sz="3100" dirty="0" smtClean="0">
                <a:cs typeface="B Nazanin" panose="00000400000000000000" pitchFamily="2" charset="-78"/>
              </a:rPr>
              <a:t>کمک می‌کند و هم به </a:t>
            </a:r>
            <a:r>
              <a:rPr lang="fa-IR" sz="36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انتخاب متد مناسب</a:t>
            </a:r>
            <a:endParaRPr lang="fa-IR" sz="3600" b="1" dirty="0">
              <a:solidFill>
                <a:srgbClr val="FF0000"/>
              </a:solidFill>
              <a:cs typeface="B Nazanin" panose="00000400000000000000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29EB6-7B92-4B99-A985-7AE816FE0215}" type="slidenum">
              <a:rPr lang="fa-IR" smtClean="0"/>
              <a:t>26</a:t>
            </a:fld>
            <a:endParaRPr lang="fa-I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25559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3432" y="188640"/>
            <a:ext cx="5156444" cy="823912"/>
          </a:xfrm>
        </p:spPr>
        <p:txBody>
          <a:bodyPr/>
          <a:lstStyle/>
          <a:p>
            <a:r>
              <a:rPr lang="fa-IR" dirty="0" smtClean="0"/>
              <a:t>شواهد اصلاح شده </a:t>
            </a:r>
            <a:endParaRPr lang="fa-I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1161" y="1196753"/>
            <a:ext cx="5156444" cy="4992911"/>
          </a:xfrm>
        </p:spPr>
        <p:txBody>
          <a:bodyPr>
            <a:normAutofit fontScale="92500"/>
          </a:bodyPr>
          <a:lstStyle/>
          <a:p>
            <a:pPr algn="just" rtl="1">
              <a:buNone/>
            </a:pPr>
            <a:r>
              <a:rPr lang="fa-IR" dirty="0" smtClean="0">
                <a:cs typeface="B Nazanin" pitchFamily="2" charset="-78"/>
              </a:rPr>
              <a:t>مروری بر متون سواد اطلاعاتی در ایران نشان می‌دهد اکثر پژوهش­های این حوزه به سنجش سواد اطلاعاتی گروه­های مختلف هم‌چون دانشجويان کارشناسی(15)، دکترای‌عمومی(16) و كارشناسي‌ارشد(17) اشاره داشته­اند. تعدادی از پژوهش­ها نیز به بررسی تأثیر سواد اطلاعاتي بر مواردی هم</a:t>
            </a:r>
            <a:r>
              <a:rPr lang="en-US" dirty="0" smtClean="0">
                <a:cs typeface="B Nazanin" pitchFamily="2" charset="-78"/>
              </a:rPr>
              <a:t>‎</a:t>
            </a:r>
            <a:r>
              <a:rPr lang="fa-IR" dirty="0" smtClean="0">
                <a:cs typeface="B Nazanin" pitchFamily="2" charset="-78"/>
              </a:rPr>
              <a:t>چون ارتقاي سواد سلامت(18)، حل‌مسئله(19)، يادگيري خود­راهبر(20) و رفتار اطلاع­يابي دانشجويان(21) پرداخته­اند. </a:t>
            </a:r>
          </a:p>
          <a:p>
            <a:pPr algn="just" rtl="1">
              <a:buNone/>
            </a:pPr>
            <a:r>
              <a:rPr lang="fa-IR" dirty="0" smtClean="0">
                <a:cs typeface="B Nazanin" pitchFamily="2" charset="-78"/>
              </a:rPr>
              <a:t> مجریان فرایند در بررسیهای خود به گزارشی که نشان دهنده مطالعه، طراحی و توسعه خودآموزهای آنلاین بازی‌وارشده در حوزه سواد اطلاعاتی باشد برخورد نکردند. </a:t>
            </a:r>
            <a:endParaRPr lang="en-US" dirty="0" smtClean="0">
              <a:cs typeface="B Nazanin" pitchFamily="2" charset="-78"/>
            </a:endParaRPr>
          </a:p>
          <a:p>
            <a:pPr algn="just" rtl="1">
              <a:buNone/>
            </a:pPr>
            <a:endParaRPr lang="fa-IR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0016" y="188640"/>
            <a:ext cx="5325854" cy="823912"/>
          </a:xfrm>
        </p:spPr>
        <p:txBody>
          <a:bodyPr/>
          <a:lstStyle/>
          <a:p>
            <a:pPr algn="r" rtl="1"/>
            <a:r>
              <a:rPr lang="fa-IR" dirty="0" smtClean="0"/>
              <a:t>شواهد اولیه </a:t>
            </a:r>
            <a:endParaRPr lang="fa-IR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181" y="1196753"/>
            <a:ext cx="5181838" cy="4992911"/>
          </a:xfrm>
        </p:spPr>
        <p:txBody>
          <a:bodyPr>
            <a:normAutofit fontScale="92500"/>
          </a:bodyPr>
          <a:lstStyle/>
          <a:p>
            <a:pPr algn="just" rtl="1">
              <a:buNone/>
            </a:pPr>
            <a:r>
              <a:rPr lang="fa-IR" dirty="0">
                <a:cs typeface="B Nazanin" pitchFamily="2" charset="-78"/>
              </a:rPr>
              <a:t>مروری بر متون سواد اطلاعاتی در ایران نشان می­دهد اکثر پژوهش­های این حوزه به سنجش سواد اطلاعاتی گروه­های مختلف </a:t>
            </a:r>
            <a:r>
              <a:rPr lang="fa-IR" dirty="0" smtClean="0">
                <a:cs typeface="B Nazanin" pitchFamily="2" charset="-78"/>
              </a:rPr>
              <a:t>هم‌چون....... ....... دانشجويان کارشناسی(15</a:t>
            </a:r>
            <a:r>
              <a:rPr lang="fa-IR" dirty="0">
                <a:cs typeface="B Nazanin" pitchFamily="2" charset="-78"/>
              </a:rPr>
              <a:t>)، دکترای‌عمومی(16) و كارشناسي‌ارشد(17) اشاره داشته­اند. تعدادی از پژوهش­ها نیز به بررسی تأثیر سواد اطلاعاتي بر مواردی هم</a:t>
            </a:r>
            <a:r>
              <a:rPr lang="en-US" dirty="0">
                <a:cs typeface="B Nazanin" pitchFamily="2" charset="-78"/>
              </a:rPr>
              <a:t>‎</a:t>
            </a:r>
            <a:r>
              <a:rPr lang="fa-IR" dirty="0" smtClean="0">
                <a:cs typeface="B Nazanin" pitchFamily="2" charset="-78"/>
              </a:rPr>
              <a:t>چون................ارتقاي </a:t>
            </a:r>
            <a:r>
              <a:rPr lang="fa-IR" dirty="0">
                <a:cs typeface="B Nazanin" pitchFamily="2" charset="-78"/>
              </a:rPr>
              <a:t>سواد سلامت(18)، حل‌مسئله(19)، يادگيري خود­راهبر(20) و رفتار اطلاع­يابي دانشجويان(21) پرداخته­اند. به‌جز </a:t>
            </a:r>
            <a:r>
              <a:rPr lang="fa-IR" dirty="0" smtClean="0">
                <a:cs typeface="B Nazanin" pitchFamily="2" charset="-78"/>
              </a:rPr>
              <a:t>پژوهش­های ......،  </a:t>
            </a:r>
            <a:r>
              <a:rPr lang="fa-IR" dirty="0">
                <a:cs typeface="B Nazanin" pitchFamily="2" charset="-78"/>
              </a:rPr>
              <a:t>مجریان فرایند(22-23)،</a:t>
            </a:r>
          </a:p>
          <a:p>
            <a:pPr algn="just" rtl="1">
              <a:buNone/>
            </a:pPr>
            <a:r>
              <a:rPr lang="fa-IR" dirty="0">
                <a:cs typeface="B Nazanin" pitchFamily="2" charset="-78"/>
              </a:rPr>
              <a:t> در ایران گزارشی درباره مطالعه، طراحی و توسعه </a:t>
            </a:r>
            <a:r>
              <a:rPr lang="fa-IR" dirty="0" smtClean="0">
                <a:cs typeface="B Nazanin" pitchFamily="2" charset="-78"/>
              </a:rPr>
              <a:t>خودآموزهای آنلاین </a:t>
            </a:r>
            <a:r>
              <a:rPr lang="fa-IR" dirty="0">
                <a:cs typeface="B Nazanin" pitchFamily="2" charset="-78"/>
              </a:rPr>
              <a:t>منتشر نشده‌است.</a:t>
            </a:r>
            <a:endParaRPr lang="en-US" dirty="0">
              <a:cs typeface="B Nazanin" pitchFamily="2" charset="-78"/>
            </a:endParaRPr>
          </a:p>
          <a:p>
            <a:pPr algn="r" rtl="1">
              <a:buNone/>
            </a:pPr>
            <a:endParaRPr lang="fa-IR" dirty="0"/>
          </a:p>
        </p:txBody>
      </p:sp>
      <p:sp>
        <p:nvSpPr>
          <p:cNvPr id="7" name="Rectangle 6"/>
          <p:cNvSpPr/>
          <p:nvPr/>
        </p:nvSpPr>
        <p:spPr>
          <a:xfrm>
            <a:off x="6208902" y="5288098"/>
            <a:ext cx="5108395" cy="864096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  <a:cs typeface="B Titr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41161" y="4574573"/>
            <a:ext cx="5110823" cy="1427050"/>
          </a:xfrm>
          <a:prstGeom prst="rect">
            <a:avLst/>
          </a:prstGeom>
          <a:noFill/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  <a:cs typeface="B Titr" pitchFamily="2" charset="-7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29EB6-7B92-4B99-A985-7AE816FE0215}" type="slidenum">
              <a:rPr lang="fa-IR" smtClean="0"/>
              <a:t>27</a:t>
            </a:fld>
            <a:endParaRPr lang="fa-I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50188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build="p"/>
      <p:bldP spid="7" grpId="0" animBg="1"/>
      <p:bldP spid="7" grpId="1" animBg="1"/>
      <p:bldP spid="8" grpId="0" animBg="1"/>
      <p:bldP spid="8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7017" y="0"/>
            <a:ext cx="10726783" cy="1690691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714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Reflection </a:t>
            </a:r>
            <a:r>
              <a:rPr lang="en-US" sz="53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en-US" sz="4714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714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Action</a:t>
            </a:r>
            <a:r>
              <a:rPr lang="fa-IR" sz="4714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fa-IR" sz="4714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a-IR" sz="4714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برای روشن‌ترشدن مسئله و ارتقا درک خود از مسئله</a:t>
            </a:r>
            <a:r>
              <a:rPr lang="en-US" sz="4714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714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60500"/>
            <a:ext cx="12192000" cy="5397500"/>
          </a:xfrm>
        </p:spPr>
        <p:txBody>
          <a:bodyPr>
            <a:noAutofit/>
          </a:bodyPr>
          <a:lstStyle/>
          <a:p>
            <a:r>
              <a:rPr lang="fa-IR" b="1" dirty="0">
                <a:cs typeface="B Nazanin" panose="00000400000000000000" pitchFamily="2" charset="-78"/>
              </a:rPr>
              <a:t> </a:t>
            </a:r>
            <a:r>
              <a:rPr lang="fa-IR" sz="32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استاجری که در روتیشن بخش قلب بود</a:t>
            </a:r>
            <a:r>
              <a:rPr lang="fa-IR" b="1" dirty="0" smtClean="0">
                <a:cs typeface="B Nazanin" panose="00000400000000000000" pitchFamily="2" charset="-78"/>
              </a:rPr>
              <a:t>، به دلیل یادآوری خاطره ایست قلبی پدرش و عدم توانایی آغاز به عملیات احیا برای وی، شرایط روحی مناسبی برای حضور در بخش قلب نداشته است و در نشست با یکی از متخصصین قلب اعلام می‌کند که در تمام دوره‌ی پزشکی تاکنون هیچ کلاس نظری یا عملی در این خصوص برایش برگزار نشده است.  </a:t>
            </a:r>
          </a:p>
          <a:p>
            <a:pPr marL="0" indent="0">
              <a:buNone/>
            </a:pPr>
            <a:endParaRPr lang="fa-IR" sz="2000" b="1" dirty="0">
              <a:cs typeface="B Nazanin" panose="00000400000000000000" pitchFamily="2" charset="-78"/>
            </a:endParaRPr>
          </a:p>
          <a:p>
            <a:r>
              <a:rPr lang="fa-IR" b="1" dirty="0">
                <a:cs typeface="B Nazanin" panose="00000400000000000000" pitchFamily="2" charset="-78"/>
              </a:rPr>
              <a:t> </a:t>
            </a:r>
            <a:r>
              <a:rPr lang="fa-IR" sz="3200" b="1" dirty="0">
                <a:solidFill>
                  <a:srgbClr val="FF0000"/>
                </a:solidFill>
                <a:cs typeface="B Nazanin" panose="00000400000000000000" pitchFamily="2" charset="-78"/>
              </a:rPr>
              <a:t>در تحلیل </a:t>
            </a:r>
            <a:r>
              <a:rPr lang="fa-IR" sz="32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خودش </a:t>
            </a:r>
            <a:r>
              <a:rPr lang="fa-IR" b="1" dirty="0">
                <a:cs typeface="B Nazanin" panose="00000400000000000000" pitchFamily="2" charset="-78"/>
              </a:rPr>
              <a:t>از ماجرا </a:t>
            </a:r>
            <a:r>
              <a:rPr lang="fa-IR" b="1" dirty="0" smtClean="0">
                <a:cs typeface="B Nazanin" panose="00000400000000000000" pitchFamily="2" charset="-78"/>
              </a:rPr>
              <a:t>با </a:t>
            </a:r>
            <a:r>
              <a:rPr lang="fa-IR" sz="32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سوالات</a:t>
            </a:r>
            <a:r>
              <a:rPr lang="fa-IR" b="1" dirty="0" smtClean="0">
                <a:cs typeface="B Nazanin" panose="00000400000000000000" pitchFamily="2" charset="-78"/>
              </a:rPr>
              <a:t> </a:t>
            </a:r>
            <a:r>
              <a:rPr lang="fa-IR" b="1" dirty="0">
                <a:cs typeface="B Nazanin" panose="00000400000000000000" pitchFamily="2" charset="-78"/>
              </a:rPr>
              <a:t>زیادی </a:t>
            </a:r>
            <a:r>
              <a:rPr lang="fa-IR" b="1" dirty="0" smtClean="0">
                <a:cs typeface="B Nazanin" panose="00000400000000000000" pitchFamily="2" charset="-78"/>
              </a:rPr>
              <a:t>مواجه </a:t>
            </a:r>
            <a:r>
              <a:rPr lang="fa-IR" b="1" dirty="0">
                <a:cs typeface="B Nazanin" panose="00000400000000000000" pitchFamily="2" charset="-78"/>
              </a:rPr>
              <a:t>می‌شود . بطور مثال اینکه آیا اساسا احیای قلبی ریوی در کدام بخش کوریکولوم پزشکی و چگونه دیده شده است؟ آیا یک استاجر تا چه حد بایستی به این موضوع اشراف داشته باشد؟ و </a:t>
            </a:r>
            <a:r>
              <a:rPr lang="fa-IR" b="1" dirty="0" smtClean="0">
                <a:cs typeface="B Nazanin" panose="00000400000000000000" pitchFamily="2" charset="-78"/>
              </a:rPr>
              <a:t>........</a:t>
            </a:r>
            <a:endParaRPr lang="fa-IR" b="1" dirty="0">
              <a:cs typeface="B Nazanin" panose="00000400000000000000" pitchFamily="2" charset="-78"/>
            </a:endParaRPr>
          </a:p>
          <a:p>
            <a:pPr marL="0" indent="0">
              <a:buNone/>
            </a:pPr>
            <a:endParaRPr lang="fa-IR" sz="1400" b="1" dirty="0">
              <a:cs typeface="B Nazanin" panose="00000400000000000000" pitchFamily="2" charset="-78"/>
            </a:endParaRPr>
          </a:p>
          <a:p>
            <a:r>
              <a:rPr lang="fa-IR" b="1" dirty="0" smtClean="0">
                <a:cs typeface="B Nazanin" panose="00000400000000000000" pitchFamily="2" charset="-78"/>
              </a:rPr>
              <a:t>او برای </a:t>
            </a:r>
            <a:r>
              <a:rPr lang="fa-IR" sz="32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کشف و جمع‌بندی سوالات تصمیم به </a:t>
            </a:r>
            <a:r>
              <a:rPr lang="fa-IR" b="1" dirty="0" smtClean="0">
                <a:cs typeface="B Nazanin" panose="00000400000000000000" pitchFamily="2" charset="-78"/>
              </a:rPr>
              <a:t>بررسی کوریکولوم دوره و ملاقات </a:t>
            </a:r>
            <a:r>
              <a:rPr lang="fa-IR" b="1" dirty="0">
                <a:cs typeface="B Nazanin" panose="00000400000000000000" pitchFamily="2" charset="-78"/>
              </a:rPr>
              <a:t>با یک متخصص آموزش </a:t>
            </a:r>
            <a:r>
              <a:rPr lang="fa-IR" b="1" dirty="0" smtClean="0">
                <a:cs typeface="B Nazanin" panose="00000400000000000000" pitchFamily="2" charset="-78"/>
              </a:rPr>
              <a:t>پزشکی، </a:t>
            </a:r>
            <a:r>
              <a:rPr lang="fa-IR" b="1" dirty="0">
                <a:cs typeface="B Nazanin" panose="00000400000000000000" pitchFamily="2" charset="-78"/>
              </a:rPr>
              <a:t>یک روانشناس و </a:t>
            </a:r>
            <a:r>
              <a:rPr lang="fa-IR" b="1" dirty="0" smtClean="0">
                <a:cs typeface="B Nazanin" panose="00000400000000000000" pitchFamily="2" charset="-78"/>
              </a:rPr>
              <a:t>همکارش در </a:t>
            </a:r>
            <a:r>
              <a:rPr lang="fa-IR" b="1" dirty="0">
                <a:cs typeface="B Nazanin" panose="00000400000000000000" pitchFamily="2" charset="-78"/>
              </a:rPr>
              <a:t>گروه </a:t>
            </a:r>
            <a:r>
              <a:rPr lang="fa-IR" b="1" dirty="0" smtClean="0">
                <a:cs typeface="B Nazanin" panose="00000400000000000000" pitchFamily="2" charset="-78"/>
              </a:rPr>
              <a:t>قلب می‌گیرد. او </a:t>
            </a:r>
            <a:r>
              <a:rPr lang="fa-IR" b="1" dirty="0">
                <a:cs typeface="B Nazanin" panose="00000400000000000000" pitchFamily="2" charset="-78"/>
              </a:rPr>
              <a:t>در این ملاقات، از ماجرای پیش آمده، احساسات خودش و افکارش  صحبت </a:t>
            </a:r>
            <a:r>
              <a:rPr lang="fa-IR" b="1" dirty="0" smtClean="0">
                <a:cs typeface="B Nazanin" panose="00000400000000000000" pitchFamily="2" charset="-78"/>
              </a:rPr>
              <a:t>می‌کند ......</a:t>
            </a:r>
            <a:endParaRPr lang="fa-IR" b="1" dirty="0">
              <a:cs typeface="B Nazanin" panose="00000400000000000000" pitchFamily="2" charset="-7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22684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"/>
            <a:ext cx="11242964" cy="1808019"/>
          </a:xfrm>
        </p:spPr>
        <p:txBody>
          <a:bodyPr>
            <a:normAutofit fontScale="90000"/>
          </a:bodyPr>
          <a:lstStyle/>
          <a:p>
            <a:pPr algn="ctr"/>
            <a:r>
              <a:rPr lang="fa-IR" sz="4000" dirty="0">
                <a:solidFill>
                  <a:srgbClr val="C65199"/>
                </a:solidFill>
                <a:cs typeface="B Titr" panose="00000700000000000000" pitchFamily="2" charset="-78"/>
              </a:rPr>
              <a:t>بخش منتخب از یک فرایند </a:t>
            </a:r>
            <a:r>
              <a:rPr lang="fa-IR" sz="4000" dirty="0" smtClean="0">
                <a:solidFill>
                  <a:srgbClr val="C65199"/>
                </a:solidFill>
                <a:cs typeface="B Titr" panose="00000700000000000000" pitchFamily="2" charset="-78"/>
              </a:rPr>
              <a:t>دانش‌پژوهی (</a:t>
            </a:r>
            <a:r>
              <a:rPr lang="fa-IR" sz="3600" dirty="0" smtClean="0">
                <a:solidFill>
                  <a:srgbClr val="C65199"/>
                </a:solidFill>
                <a:cs typeface="B Titr" panose="00000700000000000000" pitchFamily="2" charset="-78"/>
              </a:rPr>
              <a:t>حیطه طراحی آموزشی</a:t>
            </a:r>
            <a:r>
              <a:rPr lang="fa-IR" sz="4000" dirty="0" smtClean="0">
                <a:solidFill>
                  <a:srgbClr val="C65199"/>
                </a:solidFill>
                <a:cs typeface="B Titr" panose="00000700000000000000" pitchFamily="2" charset="-78"/>
              </a:rPr>
              <a:t>):</a:t>
            </a:r>
            <a:r>
              <a:rPr lang="fa-IR" sz="3600" dirty="0" smtClean="0">
                <a:solidFill>
                  <a:srgbClr val="C65199"/>
                </a:solidFill>
                <a:cs typeface="B Titr" panose="00000700000000000000" pitchFamily="2" charset="-78"/>
              </a:rPr>
              <a:t/>
            </a:r>
            <a:br>
              <a:rPr lang="fa-IR" sz="3600" dirty="0" smtClean="0">
                <a:solidFill>
                  <a:srgbClr val="C65199"/>
                </a:solidFill>
                <a:cs typeface="B Titr" panose="00000700000000000000" pitchFamily="2" charset="-78"/>
              </a:rPr>
            </a:br>
            <a:r>
              <a:rPr lang="fa-IR" sz="3600" dirty="0" smtClean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fa-IR" sz="3600" dirty="0" smtClean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fa-IR" sz="3600" dirty="0" smtClean="0">
                <a:solidFill>
                  <a:srgbClr val="FF0000"/>
                </a:solidFill>
                <a:cs typeface="B Titr" panose="00000700000000000000" pitchFamily="2" charset="-78"/>
              </a:rPr>
              <a:t> </a:t>
            </a:r>
            <a:r>
              <a:rPr lang="fa-IR" sz="3600" dirty="0" smtClean="0">
                <a:cs typeface="B Titr" panose="00000700000000000000" pitchFamily="2" charset="-78"/>
              </a:rPr>
              <a:t>اشاره به </a:t>
            </a:r>
            <a:r>
              <a:rPr lang="fa-IR" sz="3600" dirty="0" smtClean="0">
                <a:solidFill>
                  <a:srgbClr val="FF0000"/>
                </a:solidFill>
                <a:cs typeface="B Titr" panose="00000700000000000000" pitchFamily="2" charset="-78"/>
              </a:rPr>
              <a:t>آماده‌سازی مهارتی </a:t>
            </a:r>
            <a:r>
              <a:rPr lang="fa-IR" sz="3600" dirty="0" smtClean="0">
                <a:cs typeface="B Titr" panose="00000700000000000000" pitchFamily="2" charset="-78"/>
              </a:rPr>
              <a:t>حتی در طول اجرای فرایند دارد:</a:t>
            </a:r>
            <a:endParaRPr lang="fa-IR" sz="3600" dirty="0"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2826326"/>
            <a:ext cx="11991108" cy="3117273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fa-IR" sz="4400" b="1" dirty="0">
                <a:solidFill>
                  <a:srgbClr val="FF0000"/>
                </a:solidFill>
                <a:cs typeface="B Nazanin" panose="00000400000000000000" pitchFamily="2" charset="-78"/>
              </a:rPr>
              <a:t>برای </a:t>
            </a:r>
            <a:r>
              <a:rPr lang="fa-IR" sz="44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آماده‌سازی مهارت‎ها </a:t>
            </a:r>
            <a:r>
              <a:rPr lang="fa-IR" sz="4400" dirty="0">
                <a:cs typeface="B Nazanin" panose="00000400000000000000" pitchFamily="2" charset="-78"/>
              </a:rPr>
              <a:t>در بخش انتخاب مدرس، </a:t>
            </a:r>
            <a:r>
              <a:rPr lang="fa-IR" sz="4400" b="1" dirty="0">
                <a:solidFill>
                  <a:srgbClr val="FF0000"/>
                </a:solidFill>
                <a:cs typeface="B Nazanin" panose="00000400000000000000" pitchFamily="2" charset="-78"/>
              </a:rPr>
              <a:t>آموزش به روش </a:t>
            </a:r>
            <a:r>
              <a:rPr lang="en-US" sz="4400" b="1" dirty="0">
                <a:solidFill>
                  <a:srgbClr val="FF0000"/>
                </a:solidFill>
                <a:cs typeface="B Nazanin" panose="00000400000000000000" pitchFamily="2" charset="-78"/>
              </a:rPr>
              <a:t>TOT</a:t>
            </a:r>
            <a:r>
              <a:rPr lang="en-US" sz="4400" dirty="0">
                <a:cs typeface="B Nazanin" panose="00000400000000000000" pitchFamily="2" charset="-78"/>
              </a:rPr>
              <a:t> </a:t>
            </a:r>
            <a:r>
              <a:rPr lang="fa-IR" sz="4400" dirty="0">
                <a:cs typeface="B Nazanin" panose="00000400000000000000" pitchFamily="2" charset="-78"/>
              </a:rPr>
              <a:t> انجام شد و همچنین تعیین و آموزش ارزیابان که از آموزش دهندگان متفاوت بودند، انجام شد.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C8E1A-B943-4622-8E2C-07BAA3237AF6}" type="slidenum">
              <a:rPr lang="en-US" smtClean="0"/>
              <a:pPr/>
              <a:t>29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89578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705853"/>
            <a:ext cx="9144000" cy="5117431"/>
          </a:xfrm>
        </p:spPr>
        <p:txBody>
          <a:bodyPr>
            <a:noAutofit/>
          </a:bodyPr>
          <a:lstStyle/>
          <a:p>
            <a:pPr>
              <a:lnSpc>
                <a:spcPct val="200000"/>
              </a:lnSpc>
            </a:pPr>
            <a:r>
              <a:rPr lang="fa-IR" b="1" dirty="0" smtClean="0">
                <a:cs typeface="B Titr" panose="00000700000000000000" pitchFamily="2" charset="-78"/>
              </a:rPr>
              <a:t>ارزیابی </a:t>
            </a:r>
            <a:r>
              <a:rPr lang="fa-IR" b="1" dirty="0">
                <a:cs typeface="B Titr" panose="00000700000000000000" pitchFamily="2" charset="-78"/>
              </a:rPr>
              <a:t>دانش پژوهی </a:t>
            </a:r>
            <a:r>
              <a:rPr lang="fa-IR" b="1" dirty="0" smtClean="0">
                <a:cs typeface="B Titr" panose="00000700000000000000" pitchFamily="2" charset="-78"/>
              </a:rPr>
              <a:t>آموزشی</a:t>
            </a:r>
            <a:r>
              <a:rPr lang="en-US" b="1" dirty="0" smtClean="0">
                <a:cs typeface="B Titr" panose="00000700000000000000" pitchFamily="2" charset="-78"/>
              </a:rPr>
              <a:t/>
            </a:r>
            <a:br>
              <a:rPr lang="en-US" b="1" dirty="0" smtClean="0">
                <a:cs typeface="B Titr" panose="00000700000000000000" pitchFamily="2" charset="-78"/>
              </a:rPr>
            </a:br>
            <a:r>
              <a:rPr lang="fa-IR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SoTL</a:t>
            </a:r>
            <a:r>
              <a:rPr lang="fa-IR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4000" b="1" dirty="0">
                <a:cs typeface="B Titr" panose="00000700000000000000" pitchFamily="2" charset="-78"/>
              </a:rPr>
              <a:t/>
            </a:r>
            <a:br>
              <a:rPr lang="en-US" sz="4000" b="1" dirty="0">
                <a:cs typeface="B Titr" panose="00000700000000000000" pitchFamily="2" charset="-78"/>
              </a:rPr>
            </a:br>
            <a:r>
              <a:rPr lang="fa-IR" b="1" dirty="0">
                <a:solidFill>
                  <a:srgbClr val="002060"/>
                </a:solidFill>
                <a:cs typeface="B Titr" panose="00000700000000000000" pitchFamily="2" charset="-78"/>
              </a:rPr>
              <a:t> </a:t>
            </a:r>
            <a:r>
              <a:rPr lang="fa-IR" b="1" dirty="0" smtClean="0">
                <a:solidFill>
                  <a:srgbClr val="002060"/>
                </a:solidFill>
                <a:cs typeface="B Titr" panose="00000700000000000000" pitchFamily="2" charset="-78"/>
              </a:rPr>
              <a:t>(معیارهای گلاسیک)</a:t>
            </a:r>
            <a:r>
              <a:rPr lang="fa-IR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fa-IR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C8E1A-B943-4622-8E2C-07BAA3237A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38620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1" y="0"/>
            <a:ext cx="11912600" cy="1325563"/>
          </a:xfrm>
        </p:spPr>
        <p:txBody>
          <a:bodyPr>
            <a:normAutofit/>
          </a:bodyPr>
          <a:lstStyle/>
          <a:p>
            <a:pPr lvl="0" algn="r"/>
            <a:r>
              <a:rPr lang="fa-IR" sz="4000" dirty="0" smtClean="0">
                <a:cs typeface="B Titr" panose="00000700000000000000" pitchFamily="2" charset="-78"/>
              </a:rPr>
              <a:t>مثال ازآماده‌سازی منابع</a:t>
            </a:r>
            <a:r>
              <a:rPr lang="fa-IR" dirty="0" smtClean="0"/>
              <a:t>: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1" y="1325563"/>
            <a:ext cx="11912600" cy="5030787"/>
          </a:xfrm>
        </p:spPr>
        <p:txBody>
          <a:bodyPr>
            <a:normAutofit/>
          </a:bodyPr>
          <a:lstStyle/>
          <a:p>
            <a:pPr lvl="0" algn="justLow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fa-IR" sz="30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نیروی انسانی پشتیبان و ارزیاب، مکان و زمان برنامه، </a:t>
            </a:r>
            <a:r>
              <a:rPr lang="fa-IR" sz="3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بودجه مورد نیاز هر بخش،... (پیوست 6-11)</a:t>
            </a:r>
          </a:p>
          <a:p>
            <a:pPr marL="0" lvl="0" indent="0" algn="justLow">
              <a:lnSpc>
                <a:spcPct val="120000"/>
              </a:lnSpc>
              <a:buNone/>
            </a:pPr>
            <a:endParaRPr lang="fa-IR" sz="3000" dirty="0"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  <a:p>
            <a:pPr marL="367383" indent="-367383" algn="justLow">
              <a:lnSpc>
                <a:spcPct val="120000"/>
              </a:lnSpc>
              <a:buFont typeface="Wingdings" panose="05000000000000000000" pitchFamily="2" charset="2"/>
              <a:buChar char=""/>
            </a:pPr>
            <a:r>
              <a:rPr lang="fa-IR" sz="30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fa-IR" sz="3643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فیلم‌های آموزشی و انگیزشی از مصاحبه با نجات یافتگان، </a:t>
            </a:r>
            <a:r>
              <a:rPr lang="fa-IR" sz="3643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(</a:t>
            </a:r>
            <a:r>
              <a:rPr lang="fa-IR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پیوست شماره 5</a:t>
            </a:r>
            <a:r>
              <a:rPr lang="fa-IR" sz="3643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)</a:t>
            </a:r>
          </a:p>
          <a:p>
            <a:pPr marL="0" indent="0" algn="justLow">
              <a:lnSpc>
                <a:spcPct val="120000"/>
              </a:lnSpc>
              <a:buNone/>
            </a:pPr>
            <a:endParaRPr lang="fa-IR" sz="3643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  <a:p>
            <a:pPr marL="367383" indent="-367383" algn="justLow">
              <a:lnSpc>
                <a:spcPct val="120000"/>
              </a:lnSpc>
              <a:buFont typeface="Wingdings" panose="05000000000000000000" pitchFamily="2" charset="2"/>
              <a:buChar char=""/>
            </a:pPr>
            <a:r>
              <a:rPr lang="fa-IR" sz="30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طراحی رضایت</a:t>
            </a:r>
            <a:r>
              <a:rPr lang="en-US" sz="30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‎</a:t>
            </a:r>
            <a:r>
              <a:rPr lang="fa-IR" sz="30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نامه</a:t>
            </a:r>
            <a:r>
              <a:rPr lang="en-US" sz="30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‎</a:t>
            </a:r>
            <a:r>
              <a:rPr lang="fa-IR" sz="30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ها، تجهیزات پشتیبانی، </a:t>
            </a:r>
            <a:r>
              <a:rPr lang="en-US" sz="30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ice breaking</a:t>
            </a:r>
            <a:r>
              <a:rPr lang="fa-IR" sz="30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، نحوه ایجاد انگیزه، نحوه ارائه نتایح پیش آزمون، طراحی سناریوهای مربوط به </a:t>
            </a:r>
            <a:r>
              <a:rPr lang="en-US" sz="30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CPR</a:t>
            </a:r>
            <a:r>
              <a:rPr lang="fa-IR" sz="300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، تدارک مولاژها و تنظیم نرم افزارها، تدارک سخت افزار و نرم افزار لازم، فیلمبرداری، پذیرایی و </a:t>
            </a:r>
            <a:r>
              <a:rPr lang="fa-IR" sz="3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استراحت.</a:t>
            </a:r>
            <a:endParaRPr lang="en-US" sz="3000" dirty="0"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C8E1A-B943-4622-8E2C-07BAA3237AF6}" type="slidenum">
              <a:rPr lang="en-US" smtClean="0"/>
              <a:pPr/>
              <a:t>30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37507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1353800" cy="997527"/>
          </a:xfrm>
        </p:spPr>
        <p:txBody>
          <a:bodyPr>
            <a:normAutofit fontScale="90000"/>
          </a:bodyPr>
          <a:lstStyle/>
          <a:p>
            <a:r>
              <a:rPr lang="fa-IR" sz="5400" dirty="0" smtClean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fa-IR" sz="5400" dirty="0" smtClean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fa-IR" sz="5400" dirty="0" smtClean="0">
                <a:solidFill>
                  <a:srgbClr val="FF0000"/>
                </a:solidFill>
                <a:cs typeface="B Titr" panose="00000700000000000000" pitchFamily="2" charset="-78"/>
              </a:rPr>
              <a:t>معیار گلاسیک (3)        </a:t>
            </a:r>
            <a:r>
              <a:rPr lang="fa-IR" sz="4900" dirty="0" smtClean="0">
                <a:solidFill>
                  <a:schemeClr val="accent1">
                    <a:lumMod val="75000"/>
                  </a:schemeClr>
                </a:solidFill>
                <a:cs typeface="B Titr" panose="00000700000000000000" pitchFamily="2" charset="-78"/>
              </a:rPr>
              <a:t>روش</a:t>
            </a:r>
            <a:r>
              <a:rPr lang="fa-IR" sz="4900" dirty="0">
                <a:solidFill>
                  <a:schemeClr val="accent1">
                    <a:lumMod val="75000"/>
                  </a:schemeClr>
                </a:solidFill>
                <a:cs typeface="B Titr" panose="00000700000000000000" pitchFamily="2" charset="-78"/>
              </a:rPr>
              <a:t>‎های مناسب:</a:t>
            </a:r>
            <a:endParaRPr lang="fa-IR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fa-IR" sz="4800" dirty="0" smtClean="0">
                <a:cs typeface="B Nazanin" panose="00000400000000000000" pitchFamily="2" charset="-78"/>
              </a:rPr>
              <a:t>استفاده </a:t>
            </a:r>
            <a:r>
              <a:rPr lang="fa-IR" sz="4800" dirty="0">
                <a:cs typeface="B Nazanin" panose="00000400000000000000" pitchFamily="2" charset="-78"/>
              </a:rPr>
              <a:t>از روش‎های متناسب با </a:t>
            </a:r>
            <a:r>
              <a:rPr lang="fa-IR" sz="4800" dirty="0" smtClean="0">
                <a:cs typeface="B Nazanin" panose="00000400000000000000" pitchFamily="2" charset="-78"/>
              </a:rPr>
              <a:t>اهداف؛</a:t>
            </a:r>
          </a:p>
          <a:p>
            <a:pPr>
              <a:lnSpc>
                <a:spcPct val="150000"/>
              </a:lnSpc>
            </a:pPr>
            <a:r>
              <a:rPr lang="fa-IR" sz="4800" dirty="0" smtClean="0">
                <a:cs typeface="B Nazanin" panose="00000400000000000000" pitchFamily="2" charset="-78"/>
              </a:rPr>
              <a:t>بکارگیری </a:t>
            </a:r>
            <a:r>
              <a:rPr lang="fa-IR" sz="4800" dirty="0">
                <a:cs typeface="B Nazanin" panose="00000400000000000000" pitchFamily="2" charset="-78"/>
              </a:rPr>
              <a:t>موثر روش‎های انتخاب شده، </a:t>
            </a:r>
            <a:endParaRPr lang="fa-IR" sz="4800" dirty="0" smtClean="0">
              <a:cs typeface="B Nazanin" panose="00000400000000000000" pitchFamily="2" charset="-78"/>
            </a:endParaRPr>
          </a:p>
          <a:p>
            <a:pPr>
              <a:lnSpc>
                <a:spcPct val="150000"/>
              </a:lnSpc>
            </a:pPr>
            <a:r>
              <a:rPr lang="fa-IR" sz="4800" dirty="0" smtClean="0">
                <a:cs typeface="B Nazanin" panose="00000400000000000000" pitchFamily="2" charset="-78"/>
              </a:rPr>
              <a:t>تعدیل </a:t>
            </a:r>
            <a:r>
              <a:rPr lang="fa-IR" sz="4800" dirty="0">
                <a:cs typeface="B Nazanin" panose="00000400000000000000" pitchFamily="2" charset="-78"/>
              </a:rPr>
              <a:t>پروسیجرها در شرایط تغییر </a:t>
            </a:r>
            <a:r>
              <a:rPr lang="fa-IR" sz="4800" dirty="0" smtClean="0">
                <a:cs typeface="B Nazanin" panose="00000400000000000000" pitchFamily="2" charset="-78"/>
              </a:rPr>
              <a:t>موقعیت‌ها،</a:t>
            </a:r>
            <a:endParaRPr lang="fa-IR" sz="4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29EB6-7B92-4B99-A985-7AE816FE0215}" type="slidenum">
              <a:rPr lang="fa-IR" smtClean="0"/>
              <a:t>31</a:t>
            </a:fld>
            <a:endParaRPr lang="fa-I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67340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2650" y="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fa-IR" sz="3857" dirty="0">
                <a:cs typeface="B Titr" panose="00000700000000000000" pitchFamily="2" charset="-78"/>
              </a:rPr>
              <a:t>نمونه مدل طراحی آموزش</a:t>
            </a:r>
            <a:endParaRPr lang="en-US" sz="3857" dirty="0">
              <a:cs typeface="B Titr" panose="00000700000000000000" pitchFamily="2" charset="-78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657" y="974127"/>
            <a:ext cx="6038565" cy="5883873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C8E1A-B943-4622-8E2C-07BAA3237AF6}" type="slidenum">
              <a:rPr lang="en-US" smtClean="0"/>
              <a:pPr/>
              <a:t>32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51621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7105" y="0"/>
            <a:ext cx="7886700" cy="1325563"/>
          </a:xfrm>
        </p:spPr>
        <p:txBody>
          <a:bodyPr/>
          <a:lstStyle/>
          <a:p>
            <a:pPr algn="ctr" rtl="1"/>
            <a:r>
              <a:rPr lang="fa-IR" dirty="0" smtClean="0">
                <a:cs typeface="Titr" panose="00000700000000000000" pitchFamily="2" charset="-78"/>
              </a:rPr>
              <a:t>نمونه مدل تغییر- کوتر </a:t>
            </a:r>
            <a:endParaRPr lang="en-US" dirty="0">
              <a:cs typeface="Titr" panose="00000700000000000000" pitchFamily="2" charset="-78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853" y="1482463"/>
            <a:ext cx="8752139" cy="4872025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C8E1A-B943-4622-8E2C-07BAA3237A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8289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17463"/>
            <a:ext cx="11417300" cy="1008063"/>
          </a:xfrm>
        </p:spPr>
        <p:txBody>
          <a:bodyPr/>
          <a:lstStyle/>
          <a:p>
            <a:pPr algn="ctr"/>
            <a:r>
              <a:rPr lang="fa-IR" dirty="0" smtClean="0">
                <a:solidFill>
                  <a:srgbClr val="FF0000"/>
                </a:solidFill>
                <a:cs typeface="B Titr" panose="00000700000000000000" pitchFamily="2" charset="-78"/>
              </a:rPr>
              <a:t>روش‌مندی درست یک فعالیت دانش‌پژوهی آموزشی</a:t>
            </a:r>
            <a:endParaRPr lang="fa-IR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55700"/>
            <a:ext cx="12192000" cy="57023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fa-IR" sz="3200" dirty="0" smtClean="0">
                <a:cs typeface="B Nazanin" panose="00000400000000000000" pitchFamily="2" charset="-78"/>
              </a:rPr>
              <a:t>اگر از مدل‌ها و یا روش‌های شناخته شده استفاده می‎کنید، به گام‌ها یا اجزای آنها پایدار بمانید</a:t>
            </a:r>
          </a:p>
          <a:p>
            <a:pPr>
              <a:lnSpc>
                <a:spcPct val="150000"/>
              </a:lnSpc>
            </a:pPr>
            <a:r>
              <a:rPr lang="fa-IR" sz="3200" dirty="0" smtClean="0">
                <a:cs typeface="B Nazanin" panose="00000400000000000000" pitchFamily="2" charset="-78"/>
              </a:rPr>
              <a:t>گام‌ها را متناسب با شرایط خود اجرایی نموده و دلیل آن را گزارش کنید (تطبیق با بافتار)</a:t>
            </a:r>
          </a:p>
          <a:p>
            <a:pPr marL="0" indent="0">
              <a:lnSpc>
                <a:spcPct val="150000"/>
              </a:lnSpc>
              <a:buNone/>
            </a:pPr>
            <a:endParaRPr lang="fa-IR" sz="1400" dirty="0" smtClean="0">
              <a:cs typeface="B Nazanin" panose="00000400000000000000" pitchFamily="2" charset="-78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fa-IR" sz="3600" dirty="0" smtClean="0">
                <a:solidFill>
                  <a:srgbClr val="0070C0"/>
                </a:solidFill>
                <a:cs typeface="B Titr" panose="00000700000000000000" pitchFamily="2" charset="-78"/>
              </a:rPr>
              <a:t>دو نکته مهم:</a:t>
            </a:r>
          </a:p>
          <a:p>
            <a:pPr algn="ctr">
              <a:lnSpc>
                <a:spcPct val="100000"/>
              </a:lnSpc>
            </a:pPr>
            <a:r>
              <a:rPr lang="fa-IR" sz="4000" dirty="0">
                <a:solidFill>
                  <a:srgbClr val="0070C0"/>
                </a:solidFill>
                <a:cs typeface="B Titr" panose="00000700000000000000" pitchFamily="2" charset="-78"/>
              </a:rPr>
              <a:t>هم</a:t>
            </a:r>
            <a:r>
              <a:rPr lang="fa-IR" sz="3200" dirty="0" smtClean="0">
                <a:cs typeface="B Nazanin" panose="00000400000000000000" pitchFamily="2" charset="-78"/>
              </a:rPr>
              <a:t> </a:t>
            </a:r>
            <a:r>
              <a:rPr lang="fa-IR" sz="32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اجرای درست خود روش یا مدل منتخب</a:t>
            </a:r>
            <a:r>
              <a:rPr lang="fa-IR" sz="3200" dirty="0" smtClean="0">
                <a:cs typeface="B Nazanin" panose="00000400000000000000" pitchFamily="2" charset="-78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fa-IR" sz="4000" dirty="0">
                <a:solidFill>
                  <a:srgbClr val="0070C0"/>
                </a:solidFill>
                <a:cs typeface="B Titr" panose="00000700000000000000" pitchFamily="2" charset="-78"/>
              </a:rPr>
              <a:t>هم</a:t>
            </a:r>
            <a:r>
              <a:rPr lang="fa-IR" sz="3200" dirty="0" smtClean="0">
                <a:cs typeface="B Nazanin" panose="00000400000000000000" pitchFamily="2" charset="-78"/>
              </a:rPr>
              <a:t> </a:t>
            </a:r>
            <a:r>
              <a:rPr lang="fa-IR" sz="3200" b="1" dirty="0">
                <a:solidFill>
                  <a:srgbClr val="FF0000"/>
                </a:solidFill>
                <a:cs typeface="B Nazanin" panose="00000400000000000000" pitchFamily="2" charset="-78"/>
              </a:rPr>
              <a:t>دقت در روش‌مندی </a:t>
            </a:r>
            <a:r>
              <a:rPr lang="fa-IR" sz="32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بکارگیری معیارهای </a:t>
            </a:r>
            <a:r>
              <a:rPr lang="fa-IR" sz="3200" b="1" dirty="0">
                <a:solidFill>
                  <a:srgbClr val="FF0000"/>
                </a:solidFill>
                <a:cs typeface="B Nazanin" panose="00000400000000000000" pitchFamily="2" charset="-78"/>
              </a:rPr>
              <a:t>دیگر </a:t>
            </a:r>
            <a:r>
              <a:rPr lang="fa-IR" sz="32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دانش‎پژوهی آموزشی</a:t>
            </a:r>
            <a:endParaRPr lang="fa-IR" sz="3200" dirty="0" smtClean="0">
              <a:cs typeface="B Nazanin" panose="00000400000000000000" pitchFamily="2" charset="-78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fa-IR" sz="3200" dirty="0" smtClean="0">
                <a:cs typeface="B Nazanin" panose="00000400000000000000" pitchFamily="2" charset="-78"/>
              </a:rPr>
              <a:t> (</a:t>
            </a:r>
            <a:r>
              <a:rPr lang="fa-IR" sz="3200" b="1" dirty="0" smtClean="0">
                <a:cs typeface="B Nazanin" panose="00000400000000000000" pitchFamily="2" charset="-78"/>
              </a:rPr>
              <a:t>مانند: </a:t>
            </a:r>
            <a:r>
              <a:rPr lang="fa-IR" sz="3200" dirty="0" smtClean="0">
                <a:cs typeface="B Nazanin" panose="00000400000000000000" pitchFamily="2" charset="-78"/>
              </a:rPr>
              <a:t>نقد، بازاندیشی، تلفیق دانش رشته‎های مرتبط، ..........)</a:t>
            </a:r>
            <a:endParaRPr lang="fa-IR" sz="3200" dirty="0">
              <a:cs typeface="B Nazanin" panose="00000400000000000000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29EB6-7B92-4B99-A985-7AE816FE0215}" type="slidenum">
              <a:rPr lang="fa-IR" smtClean="0"/>
              <a:t>34</a:t>
            </a:fld>
            <a:endParaRPr lang="fa-I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16361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11242964" cy="1018388"/>
          </a:xfrm>
        </p:spPr>
        <p:txBody>
          <a:bodyPr>
            <a:normAutofit fontScale="90000"/>
          </a:bodyPr>
          <a:lstStyle/>
          <a:p>
            <a:pPr algn="ctr"/>
            <a:r>
              <a:rPr lang="fa-IR" sz="3600" dirty="0" smtClean="0">
                <a:solidFill>
                  <a:srgbClr val="C65199"/>
                </a:solidFill>
                <a:cs typeface="B Titr" panose="00000700000000000000" pitchFamily="2" charset="-78"/>
              </a:rPr>
              <a:t>منتخب </a:t>
            </a:r>
            <a:r>
              <a:rPr lang="fa-IR" sz="3600" dirty="0">
                <a:solidFill>
                  <a:srgbClr val="C65199"/>
                </a:solidFill>
                <a:cs typeface="B Titr" panose="00000700000000000000" pitchFamily="2" charset="-78"/>
              </a:rPr>
              <a:t>یک فرایند دانش‌پژوهی </a:t>
            </a:r>
            <a:r>
              <a:rPr lang="fa-IR" sz="3600" dirty="0" smtClean="0">
                <a:solidFill>
                  <a:srgbClr val="C65199"/>
                </a:solidFill>
                <a:cs typeface="B Titr" panose="00000700000000000000" pitchFamily="2" charset="-78"/>
              </a:rPr>
              <a:t>(</a:t>
            </a:r>
            <a:r>
              <a:rPr lang="fa-IR" sz="3100" dirty="0" smtClean="0">
                <a:solidFill>
                  <a:srgbClr val="C65199"/>
                </a:solidFill>
                <a:cs typeface="B Titr" panose="00000700000000000000" pitchFamily="2" charset="-78"/>
              </a:rPr>
              <a:t>حیطه طراحی آموزشی با مدل </a:t>
            </a:r>
            <a:r>
              <a:rPr lang="en-US" sz="3600" b="1" dirty="0" smtClean="0">
                <a:solidFill>
                  <a:srgbClr val="C65199"/>
                </a:solidFill>
              </a:rPr>
              <a:t>Kern</a:t>
            </a:r>
            <a:r>
              <a:rPr lang="fa-IR" sz="3600" dirty="0" smtClean="0">
                <a:solidFill>
                  <a:srgbClr val="C65199"/>
                </a:solidFill>
                <a:cs typeface="B Titr" panose="00000700000000000000" pitchFamily="2" charset="-78"/>
              </a:rPr>
              <a:t>):</a:t>
            </a:r>
            <a:br>
              <a:rPr lang="fa-IR" sz="3600" dirty="0" smtClean="0">
                <a:solidFill>
                  <a:srgbClr val="C65199"/>
                </a:solidFill>
                <a:cs typeface="B Titr" panose="00000700000000000000" pitchFamily="2" charset="-78"/>
              </a:rPr>
            </a:br>
            <a:r>
              <a:rPr lang="fa-IR" sz="3600" dirty="0" smtClean="0">
                <a:solidFill>
                  <a:srgbClr val="C65199"/>
                </a:solidFill>
                <a:cs typeface="B Titr" panose="00000700000000000000" pitchFamily="2" charset="-78"/>
              </a:rPr>
              <a:t> </a:t>
            </a:r>
            <a:endParaRPr lang="fa-IR" sz="3600" dirty="0">
              <a:solidFill>
                <a:srgbClr val="C65199"/>
              </a:solidFill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915259"/>
            <a:ext cx="9702799" cy="5942741"/>
          </a:xfrm>
        </p:spPr>
        <p:txBody>
          <a:bodyPr>
            <a:noAutofit/>
          </a:bodyPr>
          <a:lstStyle/>
          <a:p>
            <a:pPr algn="justLow"/>
            <a:r>
              <a:rPr lang="fa-IR" sz="3857" b="1" dirty="0" smtClean="0">
                <a:cs typeface="B Nazanin" panose="00000400000000000000" pitchFamily="2" charset="-78"/>
              </a:rPr>
              <a:t>روز </a:t>
            </a:r>
            <a:r>
              <a:rPr lang="fa-IR" sz="3857" b="1" dirty="0">
                <a:cs typeface="B Nazanin" panose="00000400000000000000" pitchFamily="2" charset="-78"/>
              </a:rPr>
              <a:t>دوم: </a:t>
            </a:r>
            <a:r>
              <a:rPr lang="fa-IR" sz="3000" dirty="0">
                <a:cs typeface="B Nazanin" panose="00000400000000000000" pitchFamily="2" charset="-78"/>
              </a:rPr>
              <a:t>(بخش اصلی بسته آموزشی):  شامل2 ساعت کارگاه </a:t>
            </a:r>
            <a:r>
              <a:rPr lang="fa-IR" sz="3000" b="1" dirty="0">
                <a:solidFill>
                  <a:srgbClr val="FF0000"/>
                </a:solidFill>
                <a:cs typeface="B Nazanin" panose="00000400000000000000" pitchFamily="2" charset="-78"/>
              </a:rPr>
              <a:t>مدیریت استرس </a:t>
            </a:r>
            <a:r>
              <a:rPr lang="en-US" sz="3000" b="1" dirty="0">
                <a:solidFill>
                  <a:srgbClr val="FF0000"/>
                </a:solidFill>
                <a:cs typeface="B Nazanin" panose="00000400000000000000" pitchFamily="2" charset="-78"/>
              </a:rPr>
              <a:t>CPR</a:t>
            </a:r>
            <a:r>
              <a:rPr lang="fa-IR" sz="3000" dirty="0">
                <a:cs typeface="B Nazanin" panose="00000400000000000000" pitchFamily="2" charset="-78"/>
              </a:rPr>
              <a:t>، پرسش و پاسخ، 3 ساعت  </a:t>
            </a:r>
            <a:r>
              <a:rPr lang="fa-IR" sz="3000" b="1" dirty="0">
                <a:solidFill>
                  <a:srgbClr val="FF0000"/>
                </a:solidFill>
                <a:cs typeface="B Nazanin" panose="00000400000000000000" pitchFamily="2" charset="-78"/>
              </a:rPr>
              <a:t>آموزش ایستگاهی </a:t>
            </a:r>
            <a:r>
              <a:rPr lang="fa-IR" sz="3000" dirty="0">
                <a:cs typeface="B Nazanin" panose="00000400000000000000" pitchFamily="2" charset="-78"/>
              </a:rPr>
              <a:t>شامل 8 ایستگاه 20 دقیقه‌ای </a:t>
            </a:r>
            <a:r>
              <a:rPr lang="fa-IR" sz="3000" b="1" dirty="0">
                <a:cs typeface="B Nazanin" panose="00000400000000000000" pitchFamily="2" charset="-78"/>
              </a:rPr>
              <a:t>(</a:t>
            </a:r>
            <a:r>
              <a:rPr lang="fa-IR" sz="3000" dirty="0" smtClean="0">
                <a:cs typeface="B Nazanin" panose="00000400000000000000" pitchFamily="2" charset="-78"/>
              </a:rPr>
              <a:t>1 ایستگاه </a:t>
            </a:r>
            <a:r>
              <a:rPr lang="fa-IR" sz="3000" dirty="0">
                <a:cs typeface="B Nazanin" panose="00000400000000000000" pitchFamily="2" charset="-78"/>
              </a:rPr>
              <a:t>استراحت) و </a:t>
            </a:r>
            <a:r>
              <a:rPr lang="fa-IR" sz="3000" dirty="0" smtClean="0">
                <a:cs typeface="B Nazanin" panose="00000400000000000000" pitchFamily="2" charset="-78"/>
              </a:rPr>
              <a:t>جمع‌بندی</a:t>
            </a:r>
            <a:r>
              <a:rPr lang="fa-IR" sz="3000" dirty="0">
                <a:cs typeface="B Nazanin" panose="00000400000000000000" pitchFamily="2" charset="-78"/>
              </a:rPr>
              <a:t>، نتیجه‌گیری و بازخورد بود</a:t>
            </a:r>
            <a:r>
              <a:rPr lang="fa-IR" sz="3000" dirty="0" smtClean="0">
                <a:cs typeface="B Nazanin" panose="00000400000000000000" pitchFamily="2" charset="-78"/>
              </a:rPr>
              <a:t>....</a:t>
            </a:r>
          </a:p>
          <a:p>
            <a:pPr marL="0" indent="0" algn="justLow">
              <a:buNone/>
            </a:pPr>
            <a:endParaRPr lang="fa-IR" sz="3000" dirty="0">
              <a:cs typeface="B Nazanin" panose="00000400000000000000" pitchFamily="2" charset="-78"/>
            </a:endParaRPr>
          </a:p>
          <a:p>
            <a:r>
              <a:rPr lang="fa-IR" b="1" dirty="0">
                <a:solidFill>
                  <a:srgbClr val="FF0000"/>
                </a:solidFill>
                <a:cs typeface="B Nazanin" panose="00000400000000000000" pitchFamily="2" charset="-78"/>
              </a:rPr>
              <a:t> </a:t>
            </a:r>
            <a:r>
              <a:rPr lang="fa-IR" b="1" dirty="0">
                <a:cs typeface="B Nazanin" panose="00000400000000000000" pitchFamily="2" charset="-78"/>
              </a:rPr>
              <a:t>در برخی ایستگاه‎ها </a:t>
            </a:r>
            <a:r>
              <a:rPr lang="fa-IR" b="1" dirty="0">
                <a:solidFill>
                  <a:srgbClr val="FF0000"/>
                </a:solidFill>
                <a:cs typeface="B Nazanin" panose="00000400000000000000" pitchFamily="2" charset="-78"/>
              </a:rPr>
              <a:t>الزاما 2 یا 3 پروسیجر ادغام شده </a:t>
            </a:r>
            <a:r>
              <a:rPr lang="fa-IR" b="1" dirty="0">
                <a:cs typeface="B Nazanin" panose="00000400000000000000" pitchFamily="2" charset="-78"/>
              </a:rPr>
              <a:t>و طول ایستگاه‌ها بر اساس ایستگاه </a:t>
            </a:r>
            <a:r>
              <a:rPr lang="fa-IR" b="1" dirty="0" smtClean="0">
                <a:cs typeface="B Nazanin" panose="00000400000000000000" pitchFamily="2" charset="-78"/>
              </a:rPr>
              <a:t>اصلی</a:t>
            </a:r>
            <a:r>
              <a:rPr lang="fa-IR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"تصمیم‎گیری </a:t>
            </a:r>
            <a:r>
              <a:rPr lang="fa-IR" b="1" dirty="0">
                <a:solidFill>
                  <a:srgbClr val="FF0000"/>
                </a:solidFill>
                <a:cs typeface="B Nazanin" panose="00000400000000000000" pitchFamily="2" charset="-78"/>
              </a:rPr>
              <a:t>و مدیریت </a:t>
            </a:r>
            <a:r>
              <a:rPr lang="en-US" b="1" dirty="0">
                <a:solidFill>
                  <a:srgbClr val="FF0000"/>
                </a:solidFill>
                <a:cs typeface="B Nazanin" panose="00000400000000000000" pitchFamily="2" charset="-78"/>
              </a:rPr>
              <a:t>CPR </a:t>
            </a:r>
            <a:r>
              <a:rPr lang="fa-IR" b="1" dirty="0">
                <a:solidFill>
                  <a:srgbClr val="FF0000"/>
                </a:solidFill>
                <a:cs typeface="B Nazanin" panose="00000400000000000000" pitchFamily="2" charset="-78"/>
              </a:rPr>
              <a:t>" </a:t>
            </a:r>
            <a:r>
              <a:rPr lang="fa-IR" b="1" dirty="0">
                <a:cs typeface="B Nazanin" panose="00000400000000000000" pitchFamily="2" charset="-78"/>
              </a:rPr>
              <a:t>تعیین شده بود</a:t>
            </a:r>
            <a:r>
              <a:rPr lang="fa-IR" b="1" dirty="0" smtClean="0">
                <a:cs typeface="B Nazanin" panose="00000400000000000000" pitchFamily="2" charset="-78"/>
              </a:rPr>
              <a:t>.</a:t>
            </a:r>
          </a:p>
          <a:p>
            <a:pPr marL="0" indent="0">
              <a:buNone/>
            </a:pPr>
            <a:endParaRPr lang="fa-IR" b="1" dirty="0" smtClean="0">
              <a:cs typeface="B Nazanin" panose="00000400000000000000" pitchFamily="2" charset="-78"/>
            </a:endParaRPr>
          </a:p>
          <a:p>
            <a:pPr marL="0" indent="0">
              <a:buNone/>
            </a:pPr>
            <a:endParaRPr lang="fa-IR" sz="3000" dirty="0">
              <a:solidFill>
                <a:srgbClr val="FF0000"/>
              </a:solidFill>
              <a:cs typeface="B Nazanin" panose="00000400000000000000" pitchFamily="2" charset="-78"/>
            </a:endParaRPr>
          </a:p>
          <a:p>
            <a:pPr algn="justLow"/>
            <a:r>
              <a:rPr lang="fa-IR" sz="3000" dirty="0" smtClean="0">
                <a:solidFill>
                  <a:srgbClr val="FF0000"/>
                </a:solidFill>
                <a:cs typeface="B Nazanin" panose="00000400000000000000" pitchFamily="2" charset="-78"/>
              </a:rPr>
              <a:t> </a:t>
            </a:r>
            <a:r>
              <a:rPr lang="fa-IR" sz="3000" dirty="0">
                <a:cs typeface="B Nazanin" panose="00000400000000000000" pitchFamily="2" charset="-78"/>
              </a:rPr>
              <a:t>ایستگاه مهم </a:t>
            </a:r>
            <a:r>
              <a:rPr lang="fa-IR" sz="3000" b="1" dirty="0">
                <a:solidFill>
                  <a:srgbClr val="FF0000"/>
                </a:solidFill>
                <a:cs typeface="B Nazanin" panose="00000400000000000000" pitchFamily="2" charset="-78"/>
              </a:rPr>
              <a:t>"دریافت بازخورد با استفاده از نمرات </a:t>
            </a:r>
            <a:r>
              <a:rPr lang="fa-IR" sz="30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پیش‌آزمون </a:t>
            </a:r>
            <a:r>
              <a:rPr lang="fa-IR" sz="3000" b="1" dirty="0">
                <a:solidFill>
                  <a:srgbClr val="FF0000"/>
                </a:solidFill>
                <a:cs typeface="B Nazanin" panose="00000400000000000000" pitchFamily="2" charset="-78"/>
              </a:rPr>
              <a:t>عملی"، </a:t>
            </a:r>
            <a:r>
              <a:rPr lang="fa-IR" sz="3000" dirty="0" smtClean="0">
                <a:cs typeface="B Nazanin" panose="00000400000000000000" pitchFamily="2" charset="-78"/>
              </a:rPr>
              <a:t>برای </a:t>
            </a:r>
            <a:r>
              <a:rPr lang="fa-IR" sz="3000" dirty="0">
                <a:cs typeface="B Nazanin" panose="00000400000000000000" pitchFamily="2" charset="-78"/>
              </a:rPr>
              <a:t>همه تدارک دیده شده بود و بطورکلی کارورزان در گروه‎های 4 یا 5 نفره با 1 مربی به فراگیری و تمرین 12 پروسیجر در7 ایستگاه می‎پرداختند.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C8E1A-B943-4622-8E2C-07BAA3237AF6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6" name="Up Arrow Callout 5"/>
          <p:cNvSpPr/>
          <p:nvPr/>
        </p:nvSpPr>
        <p:spPr>
          <a:xfrm rot="16200000">
            <a:off x="9674776" y="1134121"/>
            <a:ext cx="2443655" cy="1193800"/>
          </a:xfrm>
          <a:prstGeom prst="upArrowCallout">
            <a:avLst/>
          </a:prstGeom>
          <a:gradFill flip="none" rotWithShape="1">
            <a:gsLst>
              <a:gs pos="39000">
                <a:srgbClr val="FFFF00"/>
              </a:gs>
              <a:gs pos="51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400" dirty="0" smtClean="0">
                <a:solidFill>
                  <a:srgbClr val="7030A0"/>
                </a:solidFill>
                <a:cs typeface="B Titr" panose="00000700000000000000" pitchFamily="2" charset="-78"/>
              </a:rPr>
              <a:t>تلفیق دانش دو رشته و نوآوری </a:t>
            </a:r>
            <a:endParaRPr lang="fa-IR" sz="2400" dirty="0">
              <a:solidFill>
                <a:srgbClr val="7030A0"/>
              </a:solidFill>
              <a:cs typeface="B Titr" panose="00000700000000000000" pitchFamily="2" charset="-78"/>
            </a:endParaRPr>
          </a:p>
        </p:txBody>
      </p:sp>
      <p:sp>
        <p:nvSpPr>
          <p:cNvPr id="7" name="Bent Arrow 6"/>
          <p:cNvSpPr/>
          <p:nvPr/>
        </p:nvSpPr>
        <p:spPr>
          <a:xfrm rot="5400000">
            <a:off x="6875079" y="4078998"/>
            <a:ext cx="780393" cy="874987"/>
          </a:xfrm>
          <a:prstGeom prst="bentArrow">
            <a:avLst/>
          </a:prstGeom>
          <a:gradFill>
            <a:gsLst>
              <a:gs pos="56000">
                <a:srgbClr val="FFFF00"/>
              </a:gs>
              <a:gs pos="9000">
                <a:schemeClr val="accent1">
                  <a:lumMod val="0"/>
                  <a:lumOff val="100000"/>
                </a:schemeClr>
              </a:gs>
              <a:gs pos="83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  <p:sp>
        <p:nvSpPr>
          <p:cNvPr id="4" name="Up Arrow Callout 3"/>
          <p:cNvSpPr/>
          <p:nvPr/>
        </p:nvSpPr>
        <p:spPr>
          <a:xfrm>
            <a:off x="3581400" y="3748799"/>
            <a:ext cx="3547241" cy="1060231"/>
          </a:xfrm>
          <a:prstGeom prst="upArrowCallout">
            <a:avLst/>
          </a:prstGeom>
          <a:gradFill flip="none" rotWithShape="1">
            <a:gsLst>
              <a:gs pos="39000">
                <a:srgbClr val="FFFF00"/>
              </a:gs>
              <a:gs pos="51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400" dirty="0" smtClean="0">
                <a:solidFill>
                  <a:srgbClr val="7030A0"/>
                </a:solidFill>
                <a:cs typeface="B Titr" panose="00000700000000000000" pitchFamily="2" charset="-78"/>
              </a:rPr>
              <a:t>تلفیق دانش دو رشته و نوآوری </a:t>
            </a:r>
            <a:endParaRPr lang="fa-IR" sz="2400" dirty="0">
              <a:solidFill>
                <a:srgbClr val="7030A0"/>
              </a:solidFill>
              <a:cs typeface="B Titr" panose="00000700000000000000" pitchFamily="2" charset="-7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19811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1353800" cy="1828800"/>
          </a:xfrm>
        </p:spPr>
        <p:txBody>
          <a:bodyPr>
            <a:normAutofit/>
          </a:bodyPr>
          <a:lstStyle/>
          <a:p>
            <a:r>
              <a:rPr lang="fa-IR" sz="5400" dirty="0" smtClean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fa-IR" sz="5400" dirty="0" smtClean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fa-IR" sz="4800" dirty="0" smtClean="0">
                <a:solidFill>
                  <a:srgbClr val="FF0000"/>
                </a:solidFill>
                <a:cs typeface="B Titr" panose="00000700000000000000" pitchFamily="2" charset="-78"/>
              </a:rPr>
              <a:t>معیار گلاسیک (4)          </a:t>
            </a:r>
            <a:r>
              <a:rPr lang="fa-IR" dirty="0" smtClean="0">
                <a:solidFill>
                  <a:schemeClr val="accent1">
                    <a:lumMod val="75000"/>
                  </a:schemeClr>
                </a:solidFill>
                <a:cs typeface="B Titr" panose="00000700000000000000" pitchFamily="2" charset="-78"/>
              </a:rPr>
              <a:t>نتایج </a:t>
            </a:r>
            <a:r>
              <a:rPr lang="fa-IR" dirty="0">
                <a:solidFill>
                  <a:schemeClr val="accent1">
                    <a:lumMod val="75000"/>
                  </a:schemeClr>
                </a:solidFill>
                <a:cs typeface="B Titr" panose="00000700000000000000" pitchFamily="2" charset="-78"/>
              </a:rPr>
              <a:t>قابل توجه:</a:t>
            </a:r>
            <a:endParaRPr lang="fa-IR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217511"/>
            <a:ext cx="12192000" cy="43513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fa-IR" sz="4000" b="1" dirty="0" smtClean="0">
                <a:cs typeface="B Nazanin" panose="00000400000000000000" pitchFamily="2" charset="-78"/>
              </a:rPr>
              <a:t>دستیابی </a:t>
            </a:r>
            <a:r>
              <a:rPr lang="fa-IR" sz="4000" b="1" dirty="0">
                <a:cs typeface="B Nazanin" panose="00000400000000000000" pitchFamily="2" charset="-78"/>
              </a:rPr>
              <a:t>به اهداف </a:t>
            </a:r>
            <a:r>
              <a:rPr lang="fa-IR" sz="4000" b="1" dirty="0" smtClean="0">
                <a:cs typeface="B Nazanin" panose="00000400000000000000" pitchFamily="2" charset="-78"/>
              </a:rPr>
              <a:t>کلی (</a:t>
            </a:r>
            <a:r>
              <a:rPr lang="en-US" sz="4000" b="1" dirty="0" smtClean="0">
                <a:cs typeface="B Nazanin" panose="00000400000000000000" pitchFamily="2" charset="-78"/>
              </a:rPr>
              <a:t>Goal</a:t>
            </a:r>
            <a:r>
              <a:rPr lang="fa-IR" sz="4000" b="1" dirty="0" smtClean="0">
                <a:cs typeface="B Nazanin" panose="00000400000000000000" pitchFamily="2" charset="-78"/>
              </a:rPr>
              <a:t>)؛</a:t>
            </a:r>
          </a:p>
          <a:p>
            <a:pPr>
              <a:lnSpc>
                <a:spcPct val="150000"/>
              </a:lnSpc>
            </a:pPr>
            <a:r>
              <a:rPr lang="fa-IR" sz="4000" b="1" dirty="0" smtClean="0">
                <a:cs typeface="B Nazanin" panose="00000400000000000000" pitchFamily="2" charset="-78"/>
              </a:rPr>
              <a:t> </a:t>
            </a:r>
            <a:r>
              <a:rPr lang="fa-IR" sz="4000" b="1" dirty="0">
                <a:cs typeface="B Nazanin" panose="00000400000000000000" pitchFamily="2" charset="-78"/>
              </a:rPr>
              <a:t>افزودن پیامدهای منطقی به زمینه؛ </a:t>
            </a:r>
            <a:endParaRPr lang="fa-IR" sz="4000" b="1" dirty="0" smtClean="0">
              <a:cs typeface="B Nazanin" panose="00000400000000000000" pitchFamily="2" charset="-78"/>
            </a:endParaRPr>
          </a:p>
          <a:p>
            <a:pPr>
              <a:lnSpc>
                <a:spcPct val="150000"/>
              </a:lnSpc>
            </a:pPr>
            <a:r>
              <a:rPr lang="fa-IR" sz="4000" b="1" dirty="0" smtClean="0">
                <a:cs typeface="B Nazanin" panose="00000400000000000000" pitchFamily="2" charset="-78"/>
              </a:rPr>
              <a:t>فراهم‌آوردن </a:t>
            </a:r>
            <a:r>
              <a:rPr lang="fa-IR" sz="4000" b="1" dirty="0">
                <a:cs typeface="B Nazanin" panose="00000400000000000000" pitchFamily="2" charset="-78"/>
              </a:rPr>
              <a:t>زمینه‌های </a:t>
            </a:r>
            <a:r>
              <a:rPr lang="fa-IR" sz="4000" b="1" dirty="0" smtClean="0">
                <a:cs typeface="B Nazanin" panose="00000400000000000000" pitchFamily="2" charset="-78"/>
              </a:rPr>
              <a:t>بیشتر </a:t>
            </a:r>
            <a:r>
              <a:rPr lang="fa-IR" sz="4000" b="1" dirty="0">
                <a:cs typeface="B Nazanin" panose="00000400000000000000" pitchFamily="2" charset="-78"/>
              </a:rPr>
              <a:t>برای جستجوگری </a:t>
            </a:r>
            <a:r>
              <a:rPr lang="fa-IR" sz="4000" b="1" dirty="0" smtClean="0">
                <a:cs typeface="B Nazanin" panose="00000400000000000000" pitchFamily="2" charset="-78"/>
              </a:rPr>
              <a:t>و کشف در‌آن زمینه‌،</a:t>
            </a:r>
            <a:endParaRPr lang="fa-IR" sz="4000" b="1" dirty="0">
              <a:cs typeface="B Nazanin" panose="00000400000000000000" pitchFamily="2" charset="-78"/>
            </a:endParaRPr>
          </a:p>
          <a:p>
            <a:pPr>
              <a:lnSpc>
                <a:spcPct val="150000"/>
              </a:lnSpc>
            </a:pPr>
            <a:endParaRPr lang="fa-IR" sz="4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29EB6-7B92-4B99-A985-7AE816FE0215}" type="slidenum">
              <a:rPr lang="fa-IR" smtClean="0"/>
              <a:t>36</a:t>
            </a:fld>
            <a:endParaRPr lang="fa-I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71470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642" y="0"/>
            <a:ext cx="11353800" cy="1150938"/>
          </a:xfrm>
        </p:spPr>
        <p:txBody>
          <a:bodyPr>
            <a:normAutofit/>
          </a:bodyPr>
          <a:lstStyle/>
          <a:p>
            <a:r>
              <a:rPr lang="fa-IR" sz="3600" dirty="0">
                <a:solidFill>
                  <a:srgbClr val="C65199"/>
                </a:solidFill>
                <a:cs typeface="B Titr" panose="00000700000000000000" pitchFamily="2" charset="-78"/>
              </a:rPr>
              <a:t>منتخب یک فرایند دانش‌پژوهی (</a:t>
            </a:r>
            <a:r>
              <a:rPr lang="fa-IR" sz="3200" dirty="0">
                <a:solidFill>
                  <a:srgbClr val="C65199"/>
                </a:solidFill>
                <a:cs typeface="B Titr" panose="00000700000000000000" pitchFamily="2" charset="-78"/>
              </a:rPr>
              <a:t>حیطه طراحی آموزشی با مدل </a:t>
            </a:r>
            <a:r>
              <a:rPr lang="en-US" sz="3600" b="1" dirty="0">
                <a:solidFill>
                  <a:srgbClr val="C65199"/>
                </a:solidFill>
              </a:rPr>
              <a:t>Kern</a:t>
            </a:r>
            <a:r>
              <a:rPr lang="fa-IR" sz="3600" dirty="0" smtClean="0">
                <a:solidFill>
                  <a:srgbClr val="C65199"/>
                </a:solidFill>
                <a:cs typeface="B Titr" panose="00000700000000000000" pitchFamily="2" charset="-78"/>
              </a:rPr>
              <a:t>): </a:t>
            </a:r>
            <a:endParaRPr lang="fa-IR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2754" t="14666" r="565" b="22292"/>
          <a:stretch/>
        </p:blipFill>
        <p:spPr>
          <a:xfrm>
            <a:off x="282410" y="1150937"/>
            <a:ext cx="11512796" cy="5570537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29EB6-7B92-4B99-A985-7AE816FE0215}" type="slidenum">
              <a:rPr lang="fa-IR" smtClean="0"/>
              <a:t>37</a:t>
            </a:fld>
            <a:endParaRPr lang="fa-IR"/>
          </a:p>
        </p:txBody>
      </p:sp>
      <p:sp>
        <p:nvSpPr>
          <p:cNvPr id="3" name="Curved Left Arrow 2"/>
          <p:cNvSpPr/>
          <p:nvPr/>
        </p:nvSpPr>
        <p:spPr>
          <a:xfrm rot="1064980">
            <a:off x="11224497" y="1568080"/>
            <a:ext cx="613863" cy="115732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  <p:sp>
        <p:nvSpPr>
          <p:cNvPr id="6" name="Smiley Face 5"/>
          <p:cNvSpPr/>
          <p:nvPr/>
        </p:nvSpPr>
        <p:spPr>
          <a:xfrm>
            <a:off x="7156230" y="2914290"/>
            <a:ext cx="1073369" cy="976533"/>
          </a:xfrm>
          <a:prstGeom prst="smileyFace">
            <a:avLst/>
          </a:prstGeom>
          <a:gradFill>
            <a:gsLst>
              <a:gs pos="0">
                <a:srgbClr val="FFFF0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35516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7566" y="-173421"/>
            <a:ext cx="10918371" cy="1175657"/>
          </a:xfrm>
        </p:spPr>
        <p:txBody>
          <a:bodyPr>
            <a:normAutofit fontScale="90000"/>
          </a:bodyPr>
          <a:lstStyle/>
          <a:p>
            <a:r>
              <a:rPr lang="fa-IR" sz="5400" dirty="0" smtClean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fa-IR" sz="5400" dirty="0" smtClean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fa-IR" sz="5400" dirty="0" smtClean="0">
                <a:solidFill>
                  <a:srgbClr val="FF0000"/>
                </a:solidFill>
                <a:cs typeface="B Titr" panose="00000700000000000000" pitchFamily="2" charset="-78"/>
              </a:rPr>
              <a:t>معیار گلاسیک (5)         </a:t>
            </a:r>
            <a:r>
              <a:rPr lang="fa-IR" sz="4900" dirty="0" smtClean="0">
                <a:solidFill>
                  <a:schemeClr val="accent1">
                    <a:lumMod val="75000"/>
                  </a:schemeClr>
                </a:solidFill>
                <a:cs typeface="B Titr" panose="00000700000000000000" pitchFamily="2" charset="-78"/>
              </a:rPr>
              <a:t>ارائه </a:t>
            </a:r>
            <a:r>
              <a:rPr lang="fa-IR" sz="4900" dirty="0">
                <a:solidFill>
                  <a:schemeClr val="accent1">
                    <a:lumMod val="75000"/>
                  </a:schemeClr>
                </a:solidFill>
                <a:cs typeface="B Titr" panose="00000700000000000000" pitchFamily="2" charset="-78"/>
              </a:rPr>
              <a:t>موثر:</a:t>
            </a:r>
            <a:endParaRPr lang="fa-IR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82879" y="1355834"/>
            <a:ext cx="12374880" cy="550216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fa-IR" sz="3100" b="1" dirty="0" smtClean="0">
                <a:cs typeface="B Nazanin" panose="00000400000000000000" pitchFamily="2" charset="-78"/>
              </a:rPr>
              <a:t>استفاده </a:t>
            </a:r>
            <a:r>
              <a:rPr lang="fa-IR" sz="3100" b="1" dirty="0">
                <a:cs typeface="B Nazanin" panose="00000400000000000000" pitchFamily="2" charset="-78"/>
              </a:rPr>
              <a:t>از سبک مناسب و سازمان‎دهی موثر برای ارائه کار خود</a:t>
            </a:r>
            <a:r>
              <a:rPr lang="fa-IR" sz="3100" b="1" dirty="0" smtClean="0">
                <a:cs typeface="B Nazanin" panose="00000400000000000000" pitchFamily="2" charset="-78"/>
              </a:rPr>
              <a:t>؛</a:t>
            </a:r>
          </a:p>
          <a:p>
            <a:pPr>
              <a:lnSpc>
                <a:spcPct val="150000"/>
              </a:lnSpc>
            </a:pPr>
            <a:r>
              <a:rPr lang="fa-IR" sz="3100" b="1" dirty="0" smtClean="0">
                <a:cs typeface="B Nazanin" panose="00000400000000000000" pitchFamily="2" charset="-78"/>
              </a:rPr>
              <a:t> </a:t>
            </a:r>
            <a:r>
              <a:rPr lang="fa-IR" sz="3100" b="1" dirty="0">
                <a:cs typeface="B Nazanin" panose="00000400000000000000" pitchFamily="2" charset="-78"/>
              </a:rPr>
              <a:t>استفاده از بسترهای مناسب برای برقراری ارتباط با مخاطبان </a:t>
            </a:r>
            <a:r>
              <a:rPr lang="fa-IR" sz="3100" b="1" dirty="0" smtClean="0">
                <a:cs typeface="B Nazanin" panose="00000400000000000000" pitchFamily="2" charset="-78"/>
              </a:rPr>
              <a:t>موردنظر </a:t>
            </a:r>
            <a:r>
              <a:rPr lang="fa-IR" sz="3100" b="1" dirty="0">
                <a:cs typeface="B Nazanin" panose="00000400000000000000" pitchFamily="2" charset="-78"/>
              </a:rPr>
              <a:t>و اطلاع‌رسانی </a:t>
            </a:r>
            <a:r>
              <a:rPr lang="fa-IR" sz="3100" b="1" dirty="0" smtClean="0">
                <a:cs typeface="B Nazanin" panose="00000400000000000000" pitchFamily="2" charset="-78"/>
              </a:rPr>
              <a:t>کار؛</a:t>
            </a:r>
          </a:p>
          <a:p>
            <a:pPr>
              <a:lnSpc>
                <a:spcPct val="150000"/>
              </a:lnSpc>
            </a:pPr>
            <a:r>
              <a:rPr lang="fa-IR" sz="3100" b="1" dirty="0" smtClean="0">
                <a:cs typeface="B Nazanin" panose="00000400000000000000" pitchFamily="2" charset="-78"/>
              </a:rPr>
              <a:t>ارائه </a:t>
            </a:r>
            <a:r>
              <a:rPr lang="fa-IR" sz="3100" b="1" dirty="0">
                <a:cs typeface="B Nazanin" panose="00000400000000000000" pitchFamily="2" charset="-78"/>
              </a:rPr>
              <a:t>واضح، درست و کامل پیام کار </a:t>
            </a:r>
            <a:r>
              <a:rPr lang="fa-IR" sz="3100" b="1" dirty="0" smtClean="0">
                <a:cs typeface="B Nazanin" panose="00000400000000000000" pitchFamily="2" charset="-78"/>
              </a:rPr>
              <a:t>خود؛ 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fa-IR" sz="48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توجه: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fa-IR" sz="3200" dirty="0" smtClean="0">
                <a:cs typeface="B Nazanin" panose="00000400000000000000" pitchFamily="2" charset="-78"/>
              </a:rPr>
              <a:t> </a:t>
            </a:r>
            <a:r>
              <a:rPr lang="fa-IR" sz="3600" b="1" dirty="0" smtClean="0">
                <a:cs typeface="B Nazanin" panose="00000400000000000000" pitchFamily="2" charset="-78"/>
              </a:rPr>
              <a:t>این مهم به نحوی انجام شود که برای خود و دیگران امکان </a:t>
            </a:r>
            <a:r>
              <a:rPr lang="fa-IR" sz="36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نقد موثر </a:t>
            </a:r>
            <a:r>
              <a:rPr lang="fa-IR" sz="3600" b="1" dirty="0" smtClean="0">
                <a:cs typeface="B Nazanin" panose="00000400000000000000" pitchFamily="2" charset="-78"/>
              </a:rPr>
              <a:t>و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fa-IR" sz="36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بکارگیری نتایج </a:t>
            </a:r>
            <a:r>
              <a:rPr lang="fa-IR" sz="3600" b="1" dirty="0" smtClean="0">
                <a:cs typeface="B Nazanin" panose="00000400000000000000" pitchFamily="2" charset="-78"/>
              </a:rPr>
              <a:t>در ادامه کار و کارهای آینده وجود داشته باشد</a:t>
            </a:r>
            <a:endParaRPr lang="fa-IR" sz="3600" b="1" dirty="0">
              <a:cs typeface="B Nazanin" panose="00000400000000000000" pitchFamily="2" charset="-78"/>
            </a:endParaRPr>
          </a:p>
          <a:p>
            <a:pPr>
              <a:lnSpc>
                <a:spcPct val="150000"/>
              </a:lnSpc>
            </a:pPr>
            <a:endParaRPr lang="fa-IR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29EB6-7B92-4B99-A985-7AE816FE0215}" type="slidenum">
              <a:rPr lang="fa-IR" smtClean="0"/>
              <a:t>38</a:t>
            </a:fld>
            <a:endParaRPr lang="fa-I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50789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187" y="365125"/>
            <a:ext cx="11792606" cy="1325563"/>
          </a:xfrm>
        </p:spPr>
        <p:txBody>
          <a:bodyPr>
            <a:normAutofit/>
          </a:bodyPr>
          <a:lstStyle/>
          <a:p>
            <a:r>
              <a:rPr lang="fa-IR" sz="3600" dirty="0">
                <a:solidFill>
                  <a:srgbClr val="C65199"/>
                </a:solidFill>
                <a:cs typeface="B Titr" panose="00000700000000000000" pitchFamily="2" charset="-78"/>
              </a:rPr>
              <a:t>منتخب یک فرایند دانش‌پژوهی (</a:t>
            </a:r>
            <a:r>
              <a:rPr lang="fa-IR" sz="3200" dirty="0">
                <a:solidFill>
                  <a:srgbClr val="C65199"/>
                </a:solidFill>
                <a:cs typeface="B Titr" panose="00000700000000000000" pitchFamily="2" charset="-78"/>
              </a:rPr>
              <a:t>حیطه طراحی آموزشی با مدل </a:t>
            </a:r>
            <a:r>
              <a:rPr lang="en-US" sz="3600" b="1" dirty="0">
                <a:solidFill>
                  <a:srgbClr val="C65199"/>
                </a:solidFill>
              </a:rPr>
              <a:t>Kern</a:t>
            </a:r>
            <a:r>
              <a:rPr lang="fa-IR" sz="3600" dirty="0" smtClean="0">
                <a:solidFill>
                  <a:srgbClr val="C65199"/>
                </a:solidFill>
                <a:cs typeface="B Titr" panose="00000700000000000000" pitchFamily="2" charset="-78"/>
              </a:rPr>
              <a:t>): </a:t>
            </a:r>
            <a:endParaRPr lang="fa-IR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5255" t="37419" r="3326" b="41133"/>
          <a:stretch/>
        </p:blipFill>
        <p:spPr>
          <a:xfrm>
            <a:off x="189186" y="2522485"/>
            <a:ext cx="11792607" cy="2427888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29EB6-7B92-4B99-A985-7AE816FE0215}" type="slidenum">
              <a:rPr lang="fa-IR" smtClean="0"/>
              <a:t>39</a:t>
            </a:fld>
            <a:endParaRPr lang="fa-I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07963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1174" y="3633638"/>
            <a:ext cx="4109251" cy="390063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ar-SA" sz="4286" b="1" dirty="0">
                <a:ln>
                  <a:solidFill>
                    <a:srgbClr val="4BD4FF"/>
                  </a:solidFill>
                </a:ln>
                <a:solidFill>
                  <a:srgbClr val="FF0000"/>
                </a:solidFill>
                <a:cs typeface="B Titr" panose="00000700000000000000" pitchFamily="2" charset="-78"/>
              </a:rPr>
              <a:t>هدف کلی</a:t>
            </a:r>
            <a:endParaRPr lang="fa-IR" sz="4286" dirty="0">
              <a:ln>
                <a:solidFill>
                  <a:srgbClr val="4BD4FF"/>
                </a:solidFill>
              </a:ln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1" y="1733201"/>
            <a:ext cx="8856101" cy="4351338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fa-IR" sz="3600" b="1" dirty="0">
                <a:cs typeface="B Nazanin" panose="00000400000000000000" pitchFamily="2" charset="-78"/>
              </a:rPr>
              <a:t>آشنایی</a:t>
            </a:r>
            <a:r>
              <a:rPr lang="ar-SA" sz="3600" b="1" dirty="0">
                <a:cs typeface="B Nazanin" panose="00000400000000000000" pitchFamily="2" charset="-78"/>
              </a:rPr>
              <a:t> </a:t>
            </a:r>
            <a:r>
              <a:rPr lang="ar-SA" sz="3600" b="1" dirty="0" smtClean="0">
                <a:cs typeface="B Nazanin" panose="00000400000000000000" pitchFamily="2" charset="-78"/>
              </a:rPr>
              <a:t> </a:t>
            </a:r>
            <a:r>
              <a:rPr lang="fa-IR" sz="3600" b="1" dirty="0">
                <a:cs typeface="B Nazanin" panose="00000400000000000000" pitchFamily="2" charset="-78"/>
              </a:rPr>
              <a:t>با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fa-IR" sz="4000" b="1" dirty="0">
                <a:cs typeface="B Nazanin" panose="00000400000000000000" pitchFamily="2" charset="-78"/>
              </a:rPr>
              <a:t> </a:t>
            </a:r>
            <a:r>
              <a:rPr lang="fa-IR" sz="4800" b="1" dirty="0" smtClean="0">
                <a:solidFill>
                  <a:srgbClr val="C00000"/>
                </a:solidFill>
                <a:cs typeface="B Nazanin" panose="00000400000000000000" pitchFamily="2" charset="-78"/>
              </a:rPr>
              <a:t>ارزیابی </a:t>
            </a:r>
            <a:r>
              <a:rPr lang="ar-SA" sz="4800" b="1" dirty="0">
                <a:solidFill>
                  <a:srgbClr val="C00000"/>
                </a:solidFill>
                <a:cs typeface="B Nazanin" panose="00000400000000000000" pitchFamily="2" charset="-78"/>
              </a:rPr>
              <a:t>دانش پژوهی آموزشی </a:t>
            </a:r>
            <a:endParaRPr lang="fa-IR" sz="4800" b="1" dirty="0">
              <a:solidFill>
                <a:srgbClr val="C00000"/>
              </a:solidFill>
              <a:cs typeface="B Nazanin" panose="00000400000000000000" pitchFamily="2" charset="-78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fa-IR" sz="4000" b="1" dirty="0">
                <a:cs typeface="B Nazanin" panose="00000400000000000000" pitchFamily="2" charset="-78"/>
              </a:rPr>
              <a:t> </a:t>
            </a:r>
            <a:endParaRPr lang="fa-IR" sz="4000" dirty="0">
              <a:solidFill>
                <a:srgbClr val="C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C8E1A-B943-4622-8E2C-07BAA3237A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95490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l="17022" t="25540" r="21980" b="18154"/>
          <a:stretch/>
        </p:blipFill>
        <p:spPr>
          <a:xfrm>
            <a:off x="1604511" y="879894"/>
            <a:ext cx="8881602" cy="5124001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29EB6-7B92-4B99-A985-7AE816FE0215}" type="slidenum">
              <a:rPr lang="fa-IR" smtClean="0"/>
              <a:t>40</a:t>
            </a:fld>
            <a:endParaRPr lang="fa-IR"/>
          </a:p>
        </p:txBody>
      </p:sp>
      <p:sp>
        <p:nvSpPr>
          <p:cNvPr id="2" name="Rectangle 1"/>
          <p:cNvSpPr/>
          <p:nvPr/>
        </p:nvSpPr>
        <p:spPr>
          <a:xfrm>
            <a:off x="551793" y="0"/>
            <a:ext cx="1057866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sz="4000" dirty="0">
                <a:solidFill>
                  <a:srgbClr val="C65199"/>
                </a:solidFill>
                <a:cs typeface="B Titr" panose="00000700000000000000" pitchFamily="2" charset="-78"/>
              </a:rPr>
              <a:t>مثال</a:t>
            </a:r>
            <a:r>
              <a:rPr lang="fa-IR" sz="4400" dirty="0" smtClean="0">
                <a:solidFill>
                  <a:srgbClr val="C65199"/>
                </a:solidFill>
                <a:cs typeface="B Titr" panose="00000700000000000000" pitchFamily="2" charset="-78"/>
              </a:rPr>
              <a:t> </a:t>
            </a:r>
            <a:r>
              <a:rPr lang="fa-IR" sz="4000" dirty="0">
                <a:solidFill>
                  <a:srgbClr val="C65199"/>
                </a:solidFill>
                <a:cs typeface="B Titr" panose="00000700000000000000" pitchFamily="2" charset="-78"/>
              </a:rPr>
              <a:t>منتخب </a:t>
            </a:r>
            <a:r>
              <a:rPr lang="fa-IR" sz="4000" dirty="0" smtClean="0">
                <a:solidFill>
                  <a:srgbClr val="C65199"/>
                </a:solidFill>
                <a:cs typeface="B Titr" panose="00000700000000000000" pitchFamily="2" charset="-78"/>
              </a:rPr>
              <a:t>از یک فرایند حیطه </a:t>
            </a:r>
            <a:r>
              <a:rPr lang="fa-IR" sz="4000" dirty="0">
                <a:solidFill>
                  <a:srgbClr val="C65199"/>
                </a:solidFill>
                <a:cs typeface="B Titr" panose="00000700000000000000" pitchFamily="2" charset="-78"/>
              </a:rPr>
              <a:t>یادگیری الکترونیک</a:t>
            </a:r>
            <a:r>
              <a:rPr lang="fa-IR" sz="4000" dirty="0" smtClean="0">
                <a:solidFill>
                  <a:srgbClr val="C65199"/>
                </a:solidFill>
                <a:cs typeface="B Titr" panose="00000700000000000000" pitchFamily="2" charset="-78"/>
              </a:rPr>
              <a:t> </a:t>
            </a:r>
            <a:endParaRPr lang="fa-IR" sz="4400" dirty="0"/>
          </a:p>
        </p:txBody>
      </p:sp>
      <p:sp>
        <p:nvSpPr>
          <p:cNvPr id="3" name="Bent Arrow 2"/>
          <p:cNvSpPr/>
          <p:nvPr/>
        </p:nvSpPr>
        <p:spPr>
          <a:xfrm rot="5400000">
            <a:off x="4437993" y="1261240"/>
            <a:ext cx="920969" cy="1885293"/>
          </a:xfrm>
          <a:prstGeom prst="bentArrow">
            <a:avLst/>
          </a:prstGeom>
          <a:gradFill>
            <a:gsLst>
              <a:gs pos="35000">
                <a:srgbClr val="FFFF00"/>
              </a:gs>
              <a:gs pos="73000">
                <a:schemeClr val="accent1">
                  <a:lumMod val="0"/>
                  <a:lumOff val="100000"/>
                </a:schemeClr>
              </a:gs>
              <a:gs pos="93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52626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3223" y="23731"/>
            <a:ext cx="10515600" cy="1325563"/>
          </a:xfrm>
        </p:spPr>
        <p:txBody>
          <a:bodyPr/>
          <a:lstStyle/>
          <a:p>
            <a:pPr algn="ctr"/>
            <a:r>
              <a:rPr lang="fa-IR" dirty="0" smtClean="0">
                <a:solidFill>
                  <a:srgbClr val="FF0000"/>
                </a:solidFill>
                <a:cs typeface="B Titr" panose="00000700000000000000" pitchFamily="2" charset="-78"/>
              </a:rPr>
              <a:t>نظم و در دسترس قرار دادن مستندات و شواهد</a:t>
            </a:r>
            <a:endParaRPr lang="fa-IR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2008" t="-2069" b="22709"/>
          <a:stretch/>
        </p:blipFill>
        <p:spPr>
          <a:xfrm>
            <a:off x="1279119" y="1716593"/>
            <a:ext cx="9743089" cy="5740498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29EB6-7B92-4B99-A985-7AE816FE0215}" type="slidenum">
              <a:rPr lang="fa-IR" smtClean="0"/>
              <a:t>41</a:t>
            </a:fld>
            <a:endParaRPr lang="fa-I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3342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9000" y="172049"/>
            <a:ext cx="9126268" cy="1259457"/>
          </a:xfrm>
        </p:spPr>
        <p:txBody>
          <a:bodyPr>
            <a:noAutofit/>
          </a:bodyPr>
          <a:lstStyle/>
          <a:p>
            <a:r>
              <a:rPr lang="fa-IR" sz="4800" dirty="0" smtClean="0">
                <a:solidFill>
                  <a:srgbClr val="FF0000"/>
                </a:solidFill>
                <a:cs typeface="B Titr" panose="00000700000000000000" pitchFamily="2" charset="-78"/>
              </a:rPr>
              <a:t>معیار گلاسیک (6)         </a:t>
            </a:r>
            <a:r>
              <a:rPr lang="fa-IR" dirty="0" smtClean="0">
                <a:solidFill>
                  <a:schemeClr val="accent1">
                    <a:lumMod val="75000"/>
                  </a:schemeClr>
                </a:solidFill>
                <a:cs typeface="B Titr" panose="00000700000000000000" pitchFamily="2" charset="-78"/>
              </a:rPr>
              <a:t>نقد </a:t>
            </a:r>
            <a:r>
              <a:rPr lang="fa-IR" dirty="0">
                <a:solidFill>
                  <a:schemeClr val="accent1">
                    <a:lumMod val="75000"/>
                  </a:schemeClr>
                </a:solidFill>
                <a:cs typeface="B Titr" panose="00000700000000000000" pitchFamily="2" charset="-78"/>
              </a:rPr>
              <a:t>بازاندیشانه:</a:t>
            </a:r>
            <a:endParaRPr lang="fa-IR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9006" y="2374265"/>
            <a:ext cx="11704320" cy="448373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fa-IR" sz="4000" dirty="0" smtClean="0">
                <a:cs typeface="B Nazanin" panose="00000400000000000000" pitchFamily="2" charset="-78"/>
              </a:rPr>
              <a:t>ارزیابی </a:t>
            </a:r>
            <a:r>
              <a:rPr lang="fa-IR" sz="4000" dirty="0">
                <a:cs typeface="B Nazanin" panose="00000400000000000000" pitchFamily="2" charset="-78"/>
              </a:rPr>
              <a:t>کار خود </a:t>
            </a:r>
            <a:r>
              <a:rPr lang="fa-IR" sz="4000" dirty="0" smtClean="0">
                <a:cs typeface="B Nazanin" panose="00000400000000000000" pitchFamily="2" charset="-78"/>
              </a:rPr>
              <a:t>به‌</a:t>
            </a:r>
            <a:r>
              <a:rPr lang="en-US" sz="4000" dirty="0" smtClean="0">
                <a:cs typeface="B Nazanin" panose="00000400000000000000" pitchFamily="2" charset="-78"/>
              </a:rPr>
              <a:t> </a:t>
            </a:r>
            <a:r>
              <a:rPr lang="fa-IR" sz="4000" dirty="0" smtClean="0">
                <a:cs typeface="B Nazanin" panose="00000400000000000000" pitchFamily="2" charset="-78"/>
              </a:rPr>
              <a:t>صورت </a:t>
            </a:r>
            <a:r>
              <a:rPr lang="fa-IR" sz="4000" dirty="0">
                <a:cs typeface="B Nazanin" panose="00000400000000000000" pitchFamily="2" charset="-78"/>
              </a:rPr>
              <a:t>نقادانه؛ </a:t>
            </a:r>
            <a:endParaRPr lang="fa-IR" sz="4000" dirty="0" smtClean="0">
              <a:cs typeface="B Nazanin" panose="00000400000000000000" pitchFamily="2" charset="-78"/>
            </a:endParaRPr>
          </a:p>
          <a:p>
            <a:pPr>
              <a:lnSpc>
                <a:spcPct val="150000"/>
              </a:lnSpc>
            </a:pPr>
            <a:r>
              <a:rPr lang="fa-IR" sz="4000" dirty="0" smtClean="0">
                <a:cs typeface="B Nazanin" panose="00000400000000000000" pitchFamily="2" charset="-78"/>
              </a:rPr>
              <a:t>ارائه </a:t>
            </a:r>
            <a:r>
              <a:rPr lang="fa-IR" sz="4000" dirty="0">
                <a:cs typeface="B Nazanin" panose="00000400000000000000" pitchFamily="2" charset="-78"/>
              </a:rPr>
              <a:t>گستره‌ای مناسب از شواهد نقد کار خود؛ </a:t>
            </a:r>
            <a:endParaRPr lang="fa-IR" sz="4000" dirty="0" smtClean="0">
              <a:cs typeface="B Nazanin" panose="00000400000000000000" pitchFamily="2" charset="-78"/>
            </a:endParaRPr>
          </a:p>
          <a:p>
            <a:pPr>
              <a:lnSpc>
                <a:spcPct val="150000"/>
              </a:lnSpc>
            </a:pPr>
            <a:r>
              <a:rPr lang="fa-IR" sz="4000" dirty="0" smtClean="0">
                <a:cs typeface="B Nazanin" panose="00000400000000000000" pitchFamily="2" charset="-78"/>
              </a:rPr>
              <a:t>استفاده </a:t>
            </a:r>
            <a:r>
              <a:rPr lang="fa-IR" sz="4000" dirty="0">
                <a:cs typeface="B Nazanin" panose="00000400000000000000" pitchFamily="2" charset="-78"/>
              </a:rPr>
              <a:t>از ارزیابی(ها) برای بهبود کیفیت کار(های) آینده </a:t>
            </a:r>
          </a:p>
          <a:p>
            <a:pPr>
              <a:lnSpc>
                <a:spcPct val="150000"/>
              </a:lnSpc>
            </a:pPr>
            <a:endParaRPr lang="fa-IR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29EB6-7B92-4B99-A985-7AE816FE0215}" type="slidenum">
              <a:rPr lang="fa-IR" smtClean="0"/>
              <a:t>42</a:t>
            </a:fld>
            <a:endParaRPr lang="fa-I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3899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5061" t="27375" r="22637" b="16974"/>
          <a:stretch/>
        </p:blipFill>
        <p:spPr>
          <a:xfrm>
            <a:off x="1383919" y="905774"/>
            <a:ext cx="9595633" cy="5357004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29EB6-7B92-4B99-A985-7AE816FE0215}" type="slidenum">
              <a:rPr lang="fa-IR" smtClean="0"/>
              <a:t>43</a:t>
            </a:fld>
            <a:endParaRPr lang="fa-IR"/>
          </a:p>
        </p:txBody>
      </p:sp>
      <p:sp>
        <p:nvSpPr>
          <p:cNvPr id="2" name="Rectangle 1"/>
          <p:cNvSpPr/>
          <p:nvPr/>
        </p:nvSpPr>
        <p:spPr>
          <a:xfrm>
            <a:off x="1900755" y="197888"/>
            <a:ext cx="856195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3600" dirty="0">
                <a:solidFill>
                  <a:srgbClr val="C65199"/>
                </a:solidFill>
                <a:cs typeface="B Titr" panose="00000700000000000000" pitchFamily="2" charset="-78"/>
              </a:rPr>
              <a:t>مثال</a:t>
            </a:r>
            <a:r>
              <a:rPr lang="fa-IR" sz="4000" dirty="0">
                <a:solidFill>
                  <a:srgbClr val="C65199"/>
                </a:solidFill>
                <a:cs typeface="B Titr" panose="00000700000000000000" pitchFamily="2" charset="-78"/>
              </a:rPr>
              <a:t> </a:t>
            </a:r>
            <a:r>
              <a:rPr lang="fa-IR" sz="3600" dirty="0">
                <a:solidFill>
                  <a:srgbClr val="C65199"/>
                </a:solidFill>
                <a:cs typeface="B Titr" panose="00000700000000000000" pitchFamily="2" charset="-78"/>
              </a:rPr>
              <a:t>منتخب از یک فرایند حیطه یادگیری الکترونیک </a:t>
            </a:r>
            <a:endParaRPr lang="fa-IR" sz="4000" dirty="0"/>
          </a:p>
        </p:txBody>
      </p:sp>
      <p:sp>
        <p:nvSpPr>
          <p:cNvPr id="3" name="Curved Left Arrow 2"/>
          <p:cNvSpPr/>
          <p:nvPr/>
        </p:nvSpPr>
        <p:spPr>
          <a:xfrm rot="21362291">
            <a:off x="10766097" y="394918"/>
            <a:ext cx="917973" cy="1388063"/>
          </a:xfrm>
          <a:prstGeom prst="curvedLeftArrow">
            <a:avLst/>
          </a:prstGeom>
          <a:gradFill flip="none" rotWithShape="1">
            <a:gsLst>
              <a:gs pos="28000">
                <a:srgbClr val="7030A0"/>
              </a:gs>
              <a:gs pos="57000">
                <a:srgbClr val="C00000"/>
              </a:gs>
              <a:gs pos="85000">
                <a:srgbClr val="FFFF00"/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98327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5125"/>
            <a:ext cx="11353800" cy="1325563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fa-IR" dirty="0" smtClean="0">
                <a:solidFill>
                  <a:srgbClr val="C65199"/>
                </a:solidFill>
                <a:cs typeface="B Titr" panose="00000700000000000000" pitchFamily="2" charset="-78"/>
              </a:rPr>
              <a:t>جمع بندی سخنرانی ارزیابی دانش‌پژوهی آموزشی</a:t>
            </a:r>
            <a:br>
              <a:rPr lang="fa-IR" dirty="0" smtClean="0">
                <a:solidFill>
                  <a:srgbClr val="C65199"/>
                </a:solidFill>
                <a:cs typeface="B Titr" panose="00000700000000000000" pitchFamily="2" charset="-78"/>
              </a:rPr>
            </a:br>
            <a:r>
              <a:rPr lang="fa-IR" dirty="0" smtClean="0">
                <a:solidFill>
                  <a:srgbClr val="C65199"/>
                </a:solidFill>
                <a:cs typeface="B Titr" panose="00000700000000000000" pitchFamily="2" charset="-78"/>
              </a:rPr>
              <a:t>(</a:t>
            </a:r>
            <a:r>
              <a:rPr lang="fa-IR" sz="4000" dirty="0" smtClean="0">
                <a:solidFill>
                  <a:srgbClr val="C65199"/>
                </a:solidFill>
                <a:cs typeface="B Titr" panose="00000700000000000000" pitchFamily="2" charset="-78"/>
              </a:rPr>
              <a:t>معیارهای گلاسیک</a:t>
            </a:r>
            <a:r>
              <a:rPr lang="fa-IR" dirty="0" smtClean="0">
                <a:solidFill>
                  <a:srgbClr val="C65199"/>
                </a:solidFill>
                <a:cs typeface="B Titr" panose="00000700000000000000" pitchFamily="2" charset="-78"/>
              </a:rPr>
              <a:t>)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600" y="2882899"/>
            <a:ext cx="12090400" cy="3294063"/>
          </a:xfrm>
        </p:spPr>
        <p:txBody>
          <a:bodyPr>
            <a:normAutofit/>
          </a:bodyPr>
          <a:lstStyle/>
          <a:p>
            <a:pPr algn="ctr">
              <a:lnSpc>
                <a:spcPct val="250000"/>
              </a:lnSpc>
            </a:pPr>
            <a:r>
              <a:rPr lang="fa-IR" sz="4400" b="1" dirty="0" smtClean="0">
                <a:cs typeface="B Nazanin" panose="00000400000000000000" pitchFamily="2" charset="-78"/>
              </a:rPr>
              <a:t> 6 معیار گلاسیک ارائه و با مثال توضیح داده شد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29EB6-7B92-4B99-A985-7AE816FE0215}" type="slidenum">
              <a:rPr lang="fa-IR" smtClean="0"/>
              <a:t>44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58077428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9907"/>
            <a:ext cx="10515600" cy="974810"/>
          </a:xfrm>
        </p:spPr>
        <p:txBody>
          <a:bodyPr>
            <a:normAutofit/>
          </a:bodyPr>
          <a:lstStyle/>
          <a:p>
            <a:pPr algn="ctr"/>
            <a:r>
              <a:rPr lang="fa-IR" sz="4800" dirty="0" smtClean="0">
                <a:solidFill>
                  <a:srgbClr val="EF63D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با تشکر از توجه شما</a:t>
            </a:r>
            <a:endParaRPr lang="fa-IR" sz="4800" dirty="0">
              <a:solidFill>
                <a:srgbClr val="EF63D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anose="00000700000000000000" pitchFamily="2" charset="-78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1203" y="1034717"/>
            <a:ext cx="8975029" cy="6328609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29EB6-7B92-4B99-A985-7AE816FE0215}" type="slidenum">
              <a:rPr lang="fa-IR" smtClean="0"/>
              <a:t>45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2038985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2650" y="500062"/>
            <a:ext cx="78867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fa-IR" sz="4286" b="1" dirty="0" smtClean="0">
                <a:ln>
                  <a:solidFill>
                    <a:srgbClr val="4BD4FF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سرفصل مباحث</a:t>
            </a:r>
            <a:r>
              <a:rPr lang="fa-IR" sz="4286" b="1" dirty="0">
                <a:ln>
                  <a:solidFill>
                    <a:srgbClr val="4BD4FF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/>
            </a:r>
            <a:br>
              <a:rPr lang="fa-IR" sz="4286" b="1" dirty="0">
                <a:ln>
                  <a:solidFill>
                    <a:srgbClr val="4BD4FF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</a:br>
            <a:r>
              <a:rPr lang="fa-IR" sz="4286" dirty="0">
                <a:ln>
                  <a:solidFill>
                    <a:srgbClr val="4BD4FF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/>
            </a:r>
            <a:br>
              <a:rPr lang="fa-IR" sz="4286" dirty="0">
                <a:ln>
                  <a:solidFill>
                    <a:srgbClr val="4BD4FF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</a:br>
            <a:r>
              <a:rPr lang="fa-IR" sz="4286" b="1" dirty="0">
                <a:ln>
                  <a:solidFill>
                    <a:srgbClr val="4BD4FF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/>
            </a:r>
            <a:br>
              <a:rPr lang="fa-IR" sz="4286" b="1" dirty="0">
                <a:ln>
                  <a:solidFill>
                    <a:srgbClr val="4BD4FF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</a:b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22021" y="1503351"/>
            <a:ext cx="9096252" cy="4351338"/>
          </a:xfrm>
        </p:spPr>
        <p:txBody>
          <a:bodyPr>
            <a:noAutofit/>
          </a:bodyPr>
          <a:lstStyle/>
          <a:p>
            <a:pPr lvl="1">
              <a:lnSpc>
                <a:spcPct val="150000"/>
              </a:lnSpc>
              <a:spcBef>
                <a:spcPts val="0"/>
              </a:spcBef>
              <a:buBlip>
                <a:blip r:embed="rId3"/>
              </a:buBlip>
            </a:pPr>
            <a:r>
              <a:rPr lang="fa-IR" sz="3200" b="1" dirty="0" smtClean="0">
                <a:cs typeface="B Nazanin" panose="00000400000000000000" pitchFamily="2" charset="-78"/>
              </a:rPr>
              <a:t> معرفی آغاز </a:t>
            </a:r>
            <a:r>
              <a:rPr lang="fa-IR" sz="3200" b="1" dirty="0">
                <a:cs typeface="B Nazanin" panose="00000400000000000000" pitchFamily="2" charset="-78"/>
              </a:rPr>
              <a:t>فرایند </a:t>
            </a:r>
            <a:r>
              <a:rPr lang="fa-IR" sz="3200" b="1" dirty="0" smtClean="0">
                <a:cs typeface="B Nazanin" panose="00000400000000000000" pitchFamily="2" charset="-78"/>
              </a:rPr>
              <a:t>ارزیابی با ثبت در سامانه دانش‌پژوهی</a:t>
            </a:r>
            <a:endParaRPr lang="fa-IR" sz="3200" b="1" dirty="0">
              <a:cs typeface="B Nazanin" panose="00000400000000000000" pitchFamily="2" charset="-78"/>
            </a:endParaRPr>
          </a:p>
          <a:p>
            <a:pPr lvl="1">
              <a:lnSpc>
                <a:spcPct val="150000"/>
              </a:lnSpc>
              <a:buBlip>
                <a:blip r:embed="rId3"/>
              </a:buBlip>
            </a:pPr>
            <a:r>
              <a:rPr lang="fa-IR" sz="3200" b="1" dirty="0">
                <a:cs typeface="B Nazanin" panose="00000400000000000000" pitchFamily="2" charset="-78"/>
              </a:rPr>
              <a:t> </a:t>
            </a:r>
            <a:r>
              <a:rPr lang="fa-IR" sz="3200" b="1" dirty="0" smtClean="0">
                <a:cs typeface="B Nazanin" panose="00000400000000000000" pitchFamily="2" charset="-78"/>
              </a:rPr>
              <a:t>مرور نظریه بویر و ضرورت ارائه معیارهای ارزیابی</a:t>
            </a:r>
            <a:endParaRPr lang="fa-IR" sz="3200" b="1" dirty="0">
              <a:cs typeface="B Nazanin" panose="00000400000000000000" pitchFamily="2" charset="-78"/>
            </a:endParaRPr>
          </a:p>
          <a:p>
            <a:pPr lvl="1">
              <a:lnSpc>
                <a:spcPct val="150000"/>
              </a:lnSpc>
              <a:buBlip>
                <a:blip r:embed="rId3"/>
              </a:buBlip>
            </a:pPr>
            <a:r>
              <a:rPr lang="en-US" sz="3200" b="1" dirty="0">
                <a:cs typeface="B Nazanin" panose="00000400000000000000" pitchFamily="2" charset="-78"/>
              </a:rPr>
              <a:t> </a:t>
            </a:r>
            <a:r>
              <a:rPr lang="fa-IR" sz="3200" b="1" dirty="0" smtClean="0">
                <a:cs typeface="B Nazanin" panose="00000400000000000000" pitchFamily="2" charset="-78"/>
              </a:rPr>
              <a:t>معرفی معیارهای شش‌گانه گلاسیک</a:t>
            </a:r>
            <a:endParaRPr lang="fa-IR" sz="3200" b="1" dirty="0">
              <a:cs typeface="B Nazanin" panose="00000400000000000000" pitchFamily="2" charset="-78"/>
            </a:endParaRPr>
          </a:p>
          <a:p>
            <a:pPr lvl="1">
              <a:lnSpc>
                <a:spcPct val="150000"/>
              </a:lnSpc>
              <a:buBlip>
                <a:blip r:embed="rId3"/>
              </a:buBlip>
            </a:pPr>
            <a:r>
              <a:rPr lang="fa-IR" sz="3200" b="1" dirty="0">
                <a:cs typeface="B Nazanin" panose="00000400000000000000" pitchFamily="2" charset="-78"/>
              </a:rPr>
              <a:t> ذکر </a:t>
            </a:r>
            <a:r>
              <a:rPr lang="fa-IR" sz="3200" b="1" dirty="0" smtClean="0">
                <a:cs typeface="B Nazanin" panose="00000400000000000000" pitchFamily="2" charset="-78"/>
              </a:rPr>
              <a:t>مثال‌های کاربردی در هر معیار</a:t>
            </a:r>
            <a:endParaRPr lang="fa-IR" sz="3200" b="1" dirty="0">
              <a:cs typeface="B Nazanin" panose="00000400000000000000" pitchFamily="2" charset="-78"/>
            </a:endParaRPr>
          </a:p>
          <a:p>
            <a:pPr lvl="1">
              <a:lnSpc>
                <a:spcPct val="150000"/>
              </a:lnSpc>
              <a:buBlip>
                <a:blip r:embed="rId3"/>
              </a:buBlip>
            </a:pPr>
            <a:r>
              <a:rPr lang="ar-SA" sz="3200" b="1" dirty="0">
                <a:cs typeface="B Nazanin" panose="00000400000000000000" pitchFamily="2" charset="-78"/>
              </a:rPr>
              <a:t> </a:t>
            </a:r>
            <a:r>
              <a:rPr lang="fa-IR" sz="3200" b="1" dirty="0" smtClean="0">
                <a:cs typeface="B Nazanin" panose="00000400000000000000" pitchFamily="2" charset="-78"/>
              </a:rPr>
              <a:t>پاسخ به سوالات</a:t>
            </a:r>
            <a:endParaRPr lang="fa-IR" sz="3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C8E1A-B943-4622-8E2C-07BAA3237A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Content Placeholder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467675"/>
            <a:ext cx="2693353" cy="269335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022021" y="5728047"/>
            <a:ext cx="1885950" cy="38920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 defTabSz="489844" rtl="0"/>
            <a:endParaRPr lang="fa-IR" sz="1929" dirty="0">
              <a:solidFill>
                <a:prstClr val="black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5559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" y="187036"/>
            <a:ext cx="12192000" cy="6172200"/>
          </a:xfrm>
        </p:spPr>
        <p:txBody>
          <a:bodyPr>
            <a:noAutofit/>
          </a:bodyPr>
          <a:lstStyle/>
          <a:p>
            <a:r>
              <a:rPr lang="fa-IR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آغاز فرایند ارزیابی دانش‌پژوهی آموزشی</a:t>
            </a:r>
            <a:r>
              <a:rPr lang="fa-IR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/>
            </a:r>
            <a:br>
              <a:rPr lang="fa-IR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</a:br>
            <a:r>
              <a:rPr lang="fa-IR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(</a:t>
            </a:r>
            <a:r>
              <a:rPr lang="en-US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SoTL</a:t>
            </a:r>
            <a:r>
              <a:rPr lang="fa-IR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)</a:t>
            </a:r>
            <a:r>
              <a:rPr lang="fa-IR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/>
            </a:r>
            <a:br>
              <a:rPr lang="fa-IR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</a:br>
            <a:r>
              <a:rPr lang="fa-IR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/>
            </a:r>
            <a:br>
              <a:rPr lang="fa-IR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</a:br>
            <a:r>
              <a:rPr lang="fa-IR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با ورود به</a:t>
            </a:r>
            <a:br>
              <a:rPr lang="fa-IR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</a:br>
            <a:r>
              <a:rPr lang="fa-IR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/>
            </a:r>
            <a:br>
              <a:rPr lang="fa-IR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</a:br>
            <a:r>
              <a:rPr lang="fa-IR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سامانه فعالیت‌های نوآورانه </a:t>
            </a:r>
            <a:endParaRPr lang="en-US" sz="6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29EB6-7B92-4B99-A985-7AE816FE0215}" type="slidenum">
              <a:rPr lang="fa-IR" smtClean="0"/>
              <a:t>6</a:t>
            </a:fld>
            <a:endParaRPr lang="fa-I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23845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75000"/>
              </a:schemeClr>
            </a:gs>
            <a:gs pos="100000">
              <a:schemeClr val="accent5">
                <a:lumMod val="5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5">
            <a:extLst>
              <a:ext uri="{FF2B5EF4-FFF2-40B4-BE49-F238E27FC236}">
                <a16:creationId xmlns:a16="http://schemas.microsoft.com/office/drawing/2014/main" id="{79923E7C-CE22-4D0A-AAAB-7310A60F1740}"/>
              </a:ext>
            </a:extLst>
          </p:cNvPr>
          <p:cNvSpPr>
            <a:spLocks noChangeShapeType="1"/>
          </p:cNvSpPr>
          <p:nvPr/>
        </p:nvSpPr>
        <p:spPr bwMode="auto">
          <a:xfrm>
            <a:off x="4714879" y="4236969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defTabSz="1218987" rtl="0"/>
            <a:endParaRPr lang="en-IN" sz="2400">
              <a:solidFill>
                <a:prstClr val="black"/>
              </a:solidFill>
            </a:endParaRPr>
          </a:p>
        </p:txBody>
      </p:sp>
      <p:sp>
        <p:nvSpPr>
          <p:cNvPr id="7" name="Line 6">
            <a:extLst>
              <a:ext uri="{FF2B5EF4-FFF2-40B4-BE49-F238E27FC236}">
                <a16:creationId xmlns:a16="http://schemas.microsoft.com/office/drawing/2014/main" id="{CAD1639F-2A13-40FC-B809-9E9FC5240D24}"/>
              </a:ext>
            </a:extLst>
          </p:cNvPr>
          <p:cNvSpPr>
            <a:spLocks noChangeShapeType="1"/>
          </p:cNvSpPr>
          <p:nvPr/>
        </p:nvSpPr>
        <p:spPr bwMode="auto">
          <a:xfrm>
            <a:off x="4714879" y="4236969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defTabSz="1218987" rtl="0"/>
            <a:endParaRPr lang="en-IN" sz="2400">
              <a:solidFill>
                <a:prstClr val="black"/>
              </a:solidFill>
            </a:endParaRP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2C271933-9424-4685-8BC3-FF2945D470C8}"/>
              </a:ext>
            </a:extLst>
          </p:cNvPr>
          <p:cNvSpPr>
            <a:spLocks/>
          </p:cNvSpPr>
          <p:nvPr/>
        </p:nvSpPr>
        <p:spPr bwMode="auto">
          <a:xfrm rot="13379199">
            <a:off x="7700017" y="2129435"/>
            <a:ext cx="2972818" cy="1265606"/>
          </a:xfrm>
          <a:custGeom>
            <a:avLst/>
            <a:gdLst>
              <a:gd name="T0" fmla="*/ 2386 w 2722"/>
              <a:gd name="T1" fmla="*/ 0 h 1161"/>
              <a:gd name="T2" fmla="*/ 25 w 2722"/>
              <a:gd name="T3" fmla="*/ 971 h 1161"/>
              <a:gd name="T4" fmla="*/ 0 w 2722"/>
              <a:gd name="T5" fmla="*/ 1066 h 1161"/>
              <a:gd name="T6" fmla="*/ 2722 w 2722"/>
              <a:gd name="T7" fmla="*/ 639 h 1161"/>
              <a:gd name="T8" fmla="*/ 2386 w 2722"/>
              <a:gd name="T9" fmla="*/ 0 h 1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722" h="1161">
                <a:moveTo>
                  <a:pt x="2386" y="0"/>
                </a:moveTo>
                <a:cubicBezTo>
                  <a:pt x="2386" y="0"/>
                  <a:pt x="1116" y="1031"/>
                  <a:pt x="25" y="971"/>
                </a:cubicBezTo>
                <a:cubicBezTo>
                  <a:pt x="0" y="1066"/>
                  <a:pt x="0" y="1066"/>
                  <a:pt x="0" y="1066"/>
                </a:cubicBezTo>
                <a:cubicBezTo>
                  <a:pt x="0" y="1066"/>
                  <a:pt x="756" y="1161"/>
                  <a:pt x="2722" y="639"/>
                </a:cubicBezTo>
                <a:lnTo>
                  <a:pt x="2386" y="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defTabSz="1218987" rtl="0"/>
            <a:endParaRPr lang="en-IN" sz="2400">
              <a:solidFill>
                <a:prstClr val="black"/>
              </a:solidFill>
            </a:endParaRPr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F6FF0686-A8C5-472D-810E-534158BD8779}"/>
              </a:ext>
            </a:extLst>
          </p:cNvPr>
          <p:cNvSpPr>
            <a:spLocks/>
          </p:cNvSpPr>
          <p:nvPr/>
        </p:nvSpPr>
        <p:spPr bwMode="auto">
          <a:xfrm rot="8124638">
            <a:off x="7684023" y="3790276"/>
            <a:ext cx="2972818" cy="1265606"/>
          </a:xfrm>
          <a:custGeom>
            <a:avLst/>
            <a:gdLst>
              <a:gd name="T0" fmla="*/ 2386 w 2722"/>
              <a:gd name="T1" fmla="*/ 1161 h 1161"/>
              <a:gd name="T2" fmla="*/ 25 w 2722"/>
              <a:gd name="T3" fmla="*/ 191 h 1161"/>
              <a:gd name="T4" fmla="*/ 0 w 2722"/>
              <a:gd name="T5" fmla="*/ 95 h 1161"/>
              <a:gd name="T6" fmla="*/ 2722 w 2722"/>
              <a:gd name="T7" fmla="*/ 523 h 1161"/>
              <a:gd name="T8" fmla="*/ 2386 w 2722"/>
              <a:gd name="T9" fmla="*/ 1161 h 1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722" h="1161">
                <a:moveTo>
                  <a:pt x="2386" y="1161"/>
                </a:moveTo>
                <a:cubicBezTo>
                  <a:pt x="2386" y="1161"/>
                  <a:pt x="1116" y="131"/>
                  <a:pt x="25" y="191"/>
                </a:cubicBezTo>
                <a:cubicBezTo>
                  <a:pt x="0" y="95"/>
                  <a:pt x="0" y="95"/>
                  <a:pt x="0" y="95"/>
                </a:cubicBezTo>
                <a:cubicBezTo>
                  <a:pt x="0" y="95"/>
                  <a:pt x="756" y="0"/>
                  <a:pt x="2722" y="523"/>
                </a:cubicBezTo>
                <a:lnTo>
                  <a:pt x="2386" y="1161"/>
                </a:lnTo>
                <a:close/>
              </a:path>
            </a:pathLst>
          </a:custGeom>
          <a:solidFill>
            <a:schemeClr val="accent4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defTabSz="1218987" rtl="0"/>
            <a:endParaRPr lang="en-IN" sz="2400">
              <a:solidFill>
                <a:prstClr val="black"/>
              </a:solidFill>
            </a:endParaRPr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E97569E2-1152-4AAB-A36D-25D6C9380A83}"/>
              </a:ext>
            </a:extLst>
          </p:cNvPr>
          <p:cNvSpPr>
            <a:spLocks/>
          </p:cNvSpPr>
          <p:nvPr/>
        </p:nvSpPr>
        <p:spPr bwMode="auto">
          <a:xfrm rot="10800000">
            <a:off x="6881819" y="3143249"/>
            <a:ext cx="3596987" cy="838803"/>
          </a:xfrm>
          <a:custGeom>
            <a:avLst/>
            <a:gdLst>
              <a:gd name="T0" fmla="*/ 3293 w 3293"/>
              <a:gd name="T1" fmla="*/ 0 h 769"/>
              <a:gd name="T2" fmla="*/ 0 w 3293"/>
              <a:gd name="T3" fmla="*/ 339 h 769"/>
              <a:gd name="T4" fmla="*/ 0 w 3293"/>
              <a:gd name="T5" fmla="*/ 424 h 769"/>
              <a:gd name="T6" fmla="*/ 3293 w 3293"/>
              <a:gd name="T7" fmla="*/ 769 h 769"/>
              <a:gd name="T8" fmla="*/ 3293 w 3293"/>
              <a:gd name="T9" fmla="*/ 0 h 7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93" h="769">
                <a:moveTo>
                  <a:pt x="3293" y="0"/>
                </a:moveTo>
                <a:cubicBezTo>
                  <a:pt x="3293" y="0"/>
                  <a:pt x="1091" y="438"/>
                  <a:pt x="0" y="339"/>
                </a:cubicBezTo>
                <a:cubicBezTo>
                  <a:pt x="0" y="424"/>
                  <a:pt x="0" y="424"/>
                  <a:pt x="0" y="424"/>
                </a:cubicBezTo>
                <a:cubicBezTo>
                  <a:pt x="0" y="424"/>
                  <a:pt x="1384" y="477"/>
                  <a:pt x="3293" y="769"/>
                </a:cubicBezTo>
                <a:lnTo>
                  <a:pt x="3293" y="0"/>
                </a:lnTo>
                <a:close/>
              </a:path>
            </a:pathLst>
          </a:custGeom>
          <a:solidFill>
            <a:schemeClr val="accent3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defTabSz="1218987" rtl="0"/>
            <a:endParaRPr lang="en-IN" sz="2400">
              <a:solidFill>
                <a:prstClr val="black"/>
              </a:solidFill>
            </a:endParaRP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3D2CB601-9E46-4E8B-89DB-9BD1CDB98F31}"/>
              </a:ext>
            </a:extLst>
          </p:cNvPr>
          <p:cNvGrpSpPr/>
          <p:nvPr/>
        </p:nvGrpSpPr>
        <p:grpSpPr>
          <a:xfrm>
            <a:off x="7310446" y="1571612"/>
            <a:ext cx="1005560" cy="1005560"/>
            <a:chOff x="4619789" y="2281866"/>
            <a:chExt cx="1005560" cy="1005560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FAA270C9-E214-409C-A2A9-AA9EF25B0465}"/>
                </a:ext>
              </a:extLst>
            </p:cNvPr>
            <p:cNvSpPr/>
            <p:nvPr/>
          </p:nvSpPr>
          <p:spPr>
            <a:xfrm>
              <a:off x="4619789" y="2281866"/>
              <a:ext cx="1005560" cy="100556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57150">
              <a:solidFill>
                <a:schemeClr val="bg1"/>
              </a:solidFill>
            </a:ln>
            <a:effectLst>
              <a:outerShdw blurRad="279400" dir="5400000" algn="t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987" rtl="0"/>
              <a:endParaRPr lang="en-IN" sz="2400">
                <a:solidFill>
                  <a:prstClr val="white"/>
                </a:solidFill>
              </a:endParaRP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1FF03B66-5968-4CDB-A141-50CA5D51E36C}"/>
                </a:ext>
              </a:extLst>
            </p:cNvPr>
            <p:cNvSpPr/>
            <p:nvPr/>
          </p:nvSpPr>
          <p:spPr>
            <a:xfrm>
              <a:off x="4821378" y="2378594"/>
              <a:ext cx="608558" cy="494014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40000"/>
                  </a:schemeClr>
                </a:gs>
                <a:gs pos="90000">
                  <a:schemeClr val="bg1">
                    <a:lumMod val="85000"/>
                    <a:alpha val="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987" rtl="0"/>
              <a:endParaRPr lang="en-IN" sz="2400">
                <a:solidFill>
                  <a:prstClr val="white"/>
                </a:solidFill>
              </a:endParaRP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D6D03B98-8CC8-4CCA-9948-D85451470C43}"/>
              </a:ext>
            </a:extLst>
          </p:cNvPr>
          <p:cNvGrpSpPr/>
          <p:nvPr/>
        </p:nvGrpSpPr>
        <p:grpSpPr>
          <a:xfrm>
            <a:off x="6167438" y="3000372"/>
            <a:ext cx="1005560" cy="1005560"/>
            <a:chOff x="5635335" y="3345468"/>
            <a:chExt cx="1005560" cy="1005560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5FCA97DA-1722-4361-8EF8-A69B0C969E86}"/>
                </a:ext>
              </a:extLst>
            </p:cNvPr>
            <p:cNvSpPr/>
            <p:nvPr/>
          </p:nvSpPr>
          <p:spPr>
            <a:xfrm>
              <a:off x="5635335" y="3345468"/>
              <a:ext cx="1005560" cy="1005560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 w="57150">
              <a:solidFill>
                <a:schemeClr val="bg1"/>
              </a:solidFill>
            </a:ln>
            <a:effectLst>
              <a:outerShdw blurRad="279400" dir="5400000" algn="t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987" rtl="0"/>
              <a:endParaRPr lang="en-IN" sz="2400">
                <a:solidFill>
                  <a:prstClr val="white"/>
                </a:solidFill>
              </a:endParaRP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A97E8BF4-2905-4A12-A1BF-7DEE7014577C}"/>
                </a:ext>
              </a:extLst>
            </p:cNvPr>
            <p:cNvSpPr/>
            <p:nvPr/>
          </p:nvSpPr>
          <p:spPr>
            <a:xfrm>
              <a:off x="5822042" y="3439643"/>
              <a:ext cx="608558" cy="494014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40000"/>
                  </a:schemeClr>
                </a:gs>
                <a:gs pos="90000">
                  <a:schemeClr val="bg1">
                    <a:lumMod val="85000"/>
                    <a:alpha val="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987" rtl="0"/>
              <a:endParaRPr lang="en-IN" sz="2400">
                <a:solidFill>
                  <a:prstClr val="white"/>
                </a:solidFill>
              </a:endParaRP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F186534B-B428-431C-A9FB-C264BA869047}"/>
              </a:ext>
            </a:extLst>
          </p:cNvPr>
          <p:cNvGrpSpPr/>
          <p:nvPr/>
        </p:nvGrpSpPr>
        <p:grpSpPr>
          <a:xfrm>
            <a:off x="7310446" y="4714884"/>
            <a:ext cx="1005560" cy="1005560"/>
            <a:chOff x="4619789" y="4383602"/>
            <a:chExt cx="1005560" cy="1005560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9B0B220A-43D3-4F05-8A5B-153609A7CDC3}"/>
                </a:ext>
              </a:extLst>
            </p:cNvPr>
            <p:cNvSpPr/>
            <p:nvPr/>
          </p:nvSpPr>
          <p:spPr>
            <a:xfrm>
              <a:off x="4619789" y="4383602"/>
              <a:ext cx="1005560" cy="100556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57150">
              <a:solidFill>
                <a:schemeClr val="bg1"/>
              </a:solidFill>
            </a:ln>
            <a:effectLst>
              <a:outerShdw blurRad="279400" dir="5400000" algn="t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987" rtl="0"/>
              <a:endParaRPr lang="en-IN" sz="2400">
                <a:solidFill>
                  <a:prstClr val="white"/>
                </a:solidFill>
              </a:endParaRP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0B9086A6-D349-46C0-B3EC-BA1F04B55FD1}"/>
                </a:ext>
              </a:extLst>
            </p:cNvPr>
            <p:cNvSpPr/>
            <p:nvPr/>
          </p:nvSpPr>
          <p:spPr>
            <a:xfrm>
              <a:off x="4821378" y="4483439"/>
              <a:ext cx="608558" cy="494014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40000"/>
                  </a:schemeClr>
                </a:gs>
                <a:gs pos="90000">
                  <a:schemeClr val="bg1">
                    <a:lumMod val="85000"/>
                    <a:alpha val="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987" rtl="0"/>
              <a:endParaRPr lang="en-IN" sz="2400">
                <a:solidFill>
                  <a:prstClr val="white"/>
                </a:solidFill>
              </a:endParaRPr>
            </a:p>
          </p:txBody>
        </p:sp>
      </p:grpSp>
      <p:sp>
        <p:nvSpPr>
          <p:cNvPr id="42" name="Rectangle 41">
            <a:extLst>
              <a:ext uri="{FF2B5EF4-FFF2-40B4-BE49-F238E27FC236}">
                <a16:creationId xmlns:a16="http://schemas.microsoft.com/office/drawing/2014/main" id="{3C3C5097-46C3-401C-B9E0-F77DECCDFD50}"/>
              </a:ext>
            </a:extLst>
          </p:cNvPr>
          <p:cNvSpPr/>
          <p:nvPr/>
        </p:nvSpPr>
        <p:spPr>
          <a:xfrm>
            <a:off x="5238744" y="285729"/>
            <a:ext cx="2296278" cy="307777"/>
          </a:xfrm>
          <a:prstGeom prst="rect">
            <a:avLst/>
          </a:prstGeom>
        </p:spPr>
        <p:txBody>
          <a:bodyPr wrap="square" lIns="0" rIns="0" anchor="ctr">
            <a:spAutoFit/>
          </a:bodyPr>
          <a:lstStyle/>
          <a:p>
            <a:pPr defTabSz="1218987"/>
            <a:endParaRPr lang="en-IN" sz="1400" dirty="0">
              <a:solidFill>
                <a:prstClr val="whit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755D18E0-733F-4075-B263-D89CA21C4E19}"/>
              </a:ext>
            </a:extLst>
          </p:cNvPr>
          <p:cNvSpPr/>
          <p:nvPr/>
        </p:nvSpPr>
        <p:spPr>
          <a:xfrm>
            <a:off x="1588" y="3071810"/>
            <a:ext cx="6094412" cy="1077218"/>
          </a:xfrm>
          <a:prstGeom prst="rect">
            <a:avLst/>
          </a:prstGeom>
        </p:spPr>
        <p:txBody>
          <a:bodyPr wrap="square" lIns="0" rIns="0" anchor="ctr">
            <a:spAutoFit/>
          </a:bodyPr>
          <a:lstStyle/>
          <a:p>
            <a:pPr algn="ctr" defTabSz="1218987"/>
            <a:r>
              <a:rPr lang="fa-IR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Nazanin" pitchFamily="2" charset="-78"/>
              </a:rPr>
              <a:t>ذخیره، آرشیو، انتشار و به اشتراک گذاری منابع آموزشی ارزشیابی شده در سطح دانشگاهی و ملی</a:t>
            </a:r>
            <a:endParaRPr lang="en-IN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B Nazanin" pitchFamily="2" charset="-78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C5CFEE03-D6B2-4237-A8FC-911B0F24A991}"/>
              </a:ext>
            </a:extLst>
          </p:cNvPr>
          <p:cNvSpPr/>
          <p:nvPr/>
        </p:nvSpPr>
        <p:spPr>
          <a:xfrm>
            <a:off x="166646" y="4786322"/>
            <a:ext cx="7000924" cy="1077218"/>
          </a:xfrm>
          <a:prstGeom prst="rect">
            <a:avLst/>
          </a:prstGeom>
        </p:spPr>
        <p:txBody>
          <a:bodyPr wrap="square" lIns="0" rIns="0" anchor="ctr">
            <a:spAutoFit/>
          </a:bodyPr>
          <a:lstStyle/>
          <a:p>
            <a:pPr algn="ctr" defTabSz="1218987"/>
            <a:r>
              <a:rPr lang="fa-IR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Nazanin" pitchFamily="2" charset="-78"/>
              </a:rPr>
              <a:t>قابلیت جستجو و بازیافت و دسترسی به منابع آموزشی در سطح دانشگاهی و ملی</a:t>
            </a:r>
            <a:endParaRPr lang="en-IN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B Nazanin" pitchFamily="2" charset="-78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2A1F7BD8-C0F1-4F16-A57A-61DC0180AD07}"/>
              </a:ext>
            </a:extLst>
          </p:cNvPr>
          <p:cNvSpPr txBox="1"/>
          <p:nvPr/>
        </p:nvSpPr>
        <p:spPr>
          <a:xfrm>
            <a:off x="7453322" y="5072075"/>
            <a:ext cx="3946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1218987" rtl="0"/>
            <a:r>
              <a:rPr lang="fa-IR" sz="3200" b="1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</a:t>
            </a:r>
            <a:endParaRPr lang="en-IN" sz="3200" b="1" dirty="0">
              <a:solidFill>
                <a:prstClr val="black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3E52C675-3A1D-4F3C-A582-06338CF641D4}"/>
              </a:ext>
            </a:extLst>
          </p:cNvPr>
          <p:cNvSpPr txBox="1"/>
          <p:nvPr/>
        </p:nvSpPr>
        <p:spPr>
          <a:xfrm>
            <a:off x="6381752" y="3214687"/>
            <a:ext cx="3946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1218987" rtl="0"/>
            <a:r>
              <a:rPr lang="fa-IR" sz="3200" b="1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  <a:endParaRPr lang="en-IN" sz="3200" b="1" dirty="0">
              <a:solidFill>
                <a:prstClr val="black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F8A25FB4-694E-4F1C-BEC6-90965B2564D8}"/>
              </a:ext>
            </a:extLst>
          </p:cNvPr>
          <p:cNvSpPr txBox="1"/>
          <p:nvPr/>
        </p:nvSpPr>
        <p:spPr>
          <a:xfrm>
            <a:off x="7524760" y="1785926"/>
            <a:ext cx="3690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1218987" rtl="0"/>
            <a:r>
              <a:rPr lang="fa-IR" sz="2800" b="1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</a:t>
            </a:r>
            <a:endParaRPr lang="en-IN" sz="2800" b="1" dirty="0">
              <a:solidFill>
                <a:prstClr val="black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3BC26B42-E512-4420-B840-0420698E2491}"/>
              </a:ext>
            </a:extLst>
          </p:cNvPr>
          <p:cNvGrpSpPr/>
          <p:nvPr/>
        </p:nvGrpSpPr>
        <p:grpSpPr>
          <a:xfrm>
            <a:off x="10525156" y="2857497"/>
            <a:ext cx="1500198" cy="1467701"/>
            <a:chOff x="1280940" y="3114397"/>
            <a:chExt cx="1500198" cy="1467701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2D547278-B0C4-4499-8FA7-EE26AAD1D2CD}"/>
                </a:ext>
              </a:extLst>
            </p:cNvPr>
            <p:cNvSpPr/>
            <p:nvPr/>
          </p:nvSpPr>
          <p:spPr>
            <a:xfrm>
              <a:off x="1280940" y="3114397"/>
              <a:ext cx="1467700" cy="1467701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 w="57150">
              <a:solidFill>
                <a:schemeClr val="bg1"/>
              </a:solidFill>
            </a:ln>
            <a:effectLst>
              <a:outerShdw blurRad="279400" dir="5400000" algn="t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987" rtl="0"/>
              <a:endParaRPr lang="en-IN" sz="2400">
                <a:solidFill>
                  <a:prstClr val="white"/>
                </a:solidFill>
              </a:endParaRPr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7F8630C3-381B-48AC-9AD2-4134CF3E59B9}"/>
                </a:ext>
              </a:extLst>
            </p:cNvPr>
            <p:cNvSpPr/>
            <p:nvPr/>
          </p:nvSpPr>
          <p:spPr>
            <a:xfrm>
              <a:off x="1280940" y="3185835"/>
              <a:ext cx="1500198" cy="1190377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40000"/>
                  </a:schemeClr>
                </a:gs>
                <a:gs pos="90000">
                  <a:schemeClr val="bg1">
                    <a:lumMod val="85000"/>
                    <a:alpha val="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987" rtl="0"/>
              <a:r>
                <a:rPr lang="fa-IR" sz="2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cs typeface="B Nazanin" pitchFamily="2" charset="-78"/>
                </a:rPr>
                <a:t>قابلیتهای سامانه</a:t>
              </a:r>
              <a:endParaRPr lang="en-IN" sz="2400" dirty="0">
                <a:solidFill>
                  <a:prstClr val="white"/>
                </a:solidFill>
              </a:endParaRPr>
            </a:p>
          </p:txBody>
        </p:sp>
      </p:grpSp>
      <p:sp>
        <p:nvSpPr>
          <p:cNvPr id="53" name="Rectangle 52"/>
          <p:cNvSpPr/>
          <p:nvPr/>
        </p:nvSpPr>
        <p:spPr>
          <a:xfrm>
            <a:off x="1588" y="1214423"/>
            <a:ext cx="72374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8987"/>
            <a:r>
              <a:rPr lang="fa-IR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Nazanin" pitchFamily="2" charset="-78"/>
              </a:rPr>
              <a:t>ثبت ، هدایت و ارزشیابی فرایندهای نوآورانه، دانشورانه و دانش پژوهی آموزشی 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B Nazanin" pitchFamily="2" charset="-7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87652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566" y="3457978"/>
            <a:ext cx="10969943" cy="2413434"/>
          </a:xfrm>
        </p:spPr>
        <p:txBody>
          <a:bodyPr>
            <a:normAutofit fontScale="90000"/>
          </a:bodyPr>
          <a:lstStyle/>
          <a:p>
            <a:pPr algn="ctr">
              <a:lnSpc>
                <a:spcPct val="250000"/>
              </a:lnSpc>
            </a:pPr>
            <a:r>
              <a:rPr lang="fa-IR" sz="53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برای ورود به سامانه از آدرس زیر استفاد کنید:</a:t>
            </a:r>
            <a:r>
              <a:rPr lang="en-US" sz="53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/>
            </a:r>
            <a:br>
              <a:rPr lang="en-US" sz="53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</a:br>
            <a:r>
              <a:rPr lang="en-US" sz="53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 </a:t>
            </a:r>
            <a:r>
              <a:rPr lang="en-US" sz="53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  <a:hlinkClick r:id="rId3"/>
              </a:rPr>
              <a:t>http://meded.behdasht.gov.ir</a:t>
            </a:r>
            <a:r>
              <a:rPr lang="en-US" sz="53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>  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/>
            </a:r>
            <a:b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</a:b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  <a:t/>
            </a:r>
            <a:b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Titr" pitchFamily="2" charset="-78"/>
              </a:rPr>
            </a:br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29EB6-7B92-4B99-A985-7AE816FE0215}" type="slidenum">
              <a:rPr lang="fa-IR" smtClean="0"/>
              <a:t>8</a:t>
            </a:fld>
            <a:endParaRPr lang="fa-I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7703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88" y="0"/>
            <a:ext cx="12188825" cy="7143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ight Arrow Callout 5"/>
          <p:cNvSpPr/>
          <p:nvPr/>
        </p:nvSpPr>
        <p:spPr>
          <a:xfrm>
            <a:off x="380960" y="3429000"/>
            <a:ext cx="2714644" cy="2000264"/>
          </a:xfrm>
          <a:prstGeom prst="rightArrowCallout">
            <a:avLst/>
          </a:prstGeom>
          <a:solidFill>
            <a:schemeClr val="bg1"/>
          </a:solidFill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>
                <a:solidFill>
                  <a:schemeClr val="tx1"/>
                </a:solidFill>
                <a:cs typeface="B Nazanin" pitchFamily="2" charset="-78"/>
              </a:rPr>
              <a:t>پرکردن فیلدها و کلیک روی</a:t>
            </a:r>
          </a:p>
          <a:p>
            <a:pPr algn="ctr"/>
            <a:r>
              <a:rPr lang="fa-IR" dirty="0">
                <a:solidFill>
                  <a:schemeClr val="tx1"/>
                </a:solidFill>
                <a:cs typeface="B Nazanin" pitchFamily="2" charset="-78"/>
              </a:rPr>
              <a:t>گزینه ثبت نام</a:t>
            </a:r>
            <a:endParaRPr lang="en-US" dirty="0">
              <a:solidFill>
                <a:schemeClr val="tx1"/>
              </a:solidFill>
              <a:cs typeface="B Nazanin" pitchFamily="2" charset="-78"/>
            </a:endParaRPr>
          </a:p>
        </p:txBody>
      </p:sp>
      <p:sp>
        <p:nvSpPr>
          <p:cNvPr id="7" name="Up Arrow Callout 6"/>
          <p:cNvSpPr/>
          <p:nvPr/>
        </p:nvSpPr>
        <p:spPr>
          <a:xfrm>
            <a:off x="9167834" y="2500306"/>
            <a:ext cx="1143008" cy="2357454"/>
          </a:xfrm>
          <a:prstGeom prst="upArrowCallout">
            <a:avLst>
              <a:gd name="adj1" fmla="val 21566"/>
              <a:gd name="adj2" fmla="val 16415"/>
              <a:gd name="adj3" fmla="val 25000"/>
              <a:gd name="adj4" fmla="val 64977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b="1" dirty="0">
                <a:solidFill>
                  <a:schemeClr val="tx1"/>
                </a:solidFill>
                <a:cs typeface="B Nazanin" pitchFamily="2" charset="-78"/>
              </a:rPr>
              <a:t>کلیک بر روی گزینه ثبت نام </a:t>
            </a:r>
            <a:endParaRPr lang="en-US" b="1" dirty="0">
              <a:solidFill>
                <a:schemeClr val="tx1"/>
              </a:solidFill>
              <a:cs typeface="B Nazanin" pitchFamily="2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031494" y="3944983"/>
            <a:ext cx="783771" cy="156754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050" dirty="0" smtClean="0">
                <a:solidFill>
                  <a:schemeClr val="tx1"/>
                </a:solidFill>
                <a:cs typeface="+mj-cs"/>
              </a:rPr>
              <a:t>0000000</a:t>
            </a:r>
            <a:endParaRPr lang="fa-IR" sz="1050" dirty="0">
              <a:solidFill>
                <a:schemeClr val="tx1"/>
              </a:solidFill>
              <a:cs typeface="+mj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29EB6-7B92-4B99-A985-7AE816FE0215}" type="slidenum">
              <a:rPr lang="fa-IR" smtClean="0"/>
              <a:t>9</a:t>
            </a:fld>
            <a:endParaRPr lang="fa-I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48869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4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Industry Analys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E35A35"/>
      </a:accent1>
      <a:accent2>
        <a:srgbClr val="ECB448"/>
      </a:accent2>
      <a:accent3>
        <a:srgbClr val="8BB74C"/>
      </a:accent3>
      <a:accent4>
        <a:srgbClr val="5FB7A2"/>
      </a:accent4>
      <a:accent5>
        <a:srgbClr val="3081AC"/>
      </a:accent5>
      <a:accent6>
        <a:srgbClr val="A5A5A5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6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7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8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1812</TotalTime>
  <Words>2005</Words>
  <Application>Microsoft Office PowerPoint</Application>
  <PresentationFormat>Widescreen</PresentationFormat>
  <Paragraphs>220</Paragraphs>
  <Slides>45</Slides>
  <Notes>2</Notes>
  <HiddenSlides>1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45</vt:i4>
      </vt:variant>
    </vt:vector>
  </HeadingPairs>
  <TitlesOfParts>
    <vt:vector size="63" baseType="lpstr">
      <vt:lpstr>Arial</vt:lpstr>
      <vt:lpstr>B Nazanin</vt:lpstr>
      <vt:lpstr>B Titr</vt:lpstr>
      <vt:lpstr>Calibri</vt:lpstr>
      <vt:lpstr>Calibri Light</vt:lpstr>
      <vt:lpstr>Open Sans</vt:lpstr>
      <vt:lpstr>Times New Roman</vt:lpstr>
      <vt:lpstr>Titr</vt:lpstr>
      <vt:lpstr>Wingdings</vt:lpstr>
      <vt:lpstr>Office Theme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اللهم صل علی محمد و آل محمد   سلام برمیهمانان گرامی</vt:lpstr>
      <vt:lpstr>PowerPoint Presentation</vt:lpstr>
      <vt:lpstr>ارزیابی دانش پژوهی آموزشی (SoTL)  (معیارهای گلاسیک) </vt:lpstr>
      <vt:lpstr>هدف کلی</vt:lpstr>
      <vt:lpstr>سرفصل مباحث   </vt:lpstr>
      <vt:lpstr>آغاز فرایند ارزیابی دانش‌پژوهی آموزشی (SoTL)  با ورود به  سامانه فعالیت‌های نوآورانه </vt:lpstr>
      <vt:lpstr>PowerPoint Presentation</vt:lpstr>
      <vt:lpstr>برای ورود به سامانه از آدرس زیر استفاد کنید:  http://meded.behdasht.gov.ir    </vt:lpstr>
      <vt:lpstr>PowerPoint Presentation</vt:lpstr>
      <vt:lpstr>PowerPoint Presentation</vt:lpstr>
      <vt:lpstr>PowerPoint Presentation</vt:lpstr>
      <vt:lpstr>PowerPoint Presentation</vt:lpstr>
      <vt:lpstr>                چارلز گلاسیک، از اساتید موسسه کارنگی در کالیفرنیا </vt:lpstr>
      <vt:lpstr>PowerPoint Presentation</vt:lpstr>
      <vt:lpstr>جمع‌بندی تحقیقات بویر و رایس (1990)</vt:lpstr>
      <vt:lpstr>نظریه بویر (1431)  </vt:lpstr>
      <vt:lpstr>نتیجه بکارگیری اولیه نظریه بویر</vt:lpstr>
      <vt:lpstr>تحقیق گلاسیک درباره اسکالرشیپ تدریس (1994)</vt:lpstr>
      <vt:lpstr>نتیجه تحقیق گلاسیک درباره اسکالرشیپ تدریس (1994)</vt:lpstr>
      <vt:lpstr>PowerPoint Presentation</vt:lpstr>
      <vt:lpstr>PowerPoint Presentation</vt:lpstr>
      <vt:lpstr>معیارهای گلاسیک</vt:lpstr>
      <vt:lpstr> معیار گلاسیک(1)                اهداف روشن:  </vt:lpstr>
      <vt:lpstr>PowerPoint Presentation</vt:lpstr>
      <vt:lpstr> معیار گلاسیک (2)              آمادگی مناسب: </vt:lpstr>
      <vt:lpstr>مثال نمونه از بیان درک فرد از یک مشکل  در گزارش دانش پژوهی (حوزه یادگیری الکترونیک)</vt:lpstr>
      <vt:lpstr>PowerPoint Presentation</vt:lpstr>
      <vt:lpstr>Reflection for Action  برای روشن‌ترشدن مسئله و ارتقا درک خود از مسئله </vt:lpstr>
      <vt:lpstr>بخش منتخب از یک فرایند دانش‌پژوهی (حیطه طراحی آموزشی):   اشاره به آماده‌سازی مهارتی حتی در طول اجرای فرایند دارد:</vt:lpstr>
      <vt:lpstr>مثال ازآماده‌سازی منابع:</vt:lpstr>
      <vt:lpstr> معیار گلاسیک (3)        روش‎های مناسب:</vt:lpstr>
      <vt:lpstr>نمونه مدل طراحی آموزش</vt:lpstr>
      <vt:lpstr>نمونه مدل تغییر- کوتر </vt:lpstr>
      <vt:lpstr>روش‌مندی درست یک فعالیت دانش‌پژوهی آموزشی</vt:lpstr>
      <vt:lpstr>منتخب یک فرایند دانش‌پژوهی (حیطه طراحی آموزشی با مدل Kern):  </vt:lpstr>
      <vt:lpstr> معیار گلاسیک (4)          نتایج قابل توجه:</vt:lpstr>
      <vt:lpstr>منتخب یک فرایند دانش‌پژوهی (حیطه طراحی آموزشی با مدل Kern): </vt:lpstr>
      <vt:lpstr> معیار گلاسیک (5)         ارائه موثر:</vt:lpstr>
      <vt:lpstr>منتخب یک فرایند دانش‌پژوهی (حیطه طراحی آموزشی با مدل Kern): </vt:lpstr>
      <vt:lpstr>PowerPoint Presentation</vt:lpstr>
      <vt:lpstr>نظم و در دسترس قرار دادن مستندات و شواهد</vt:lpstr>
      <vt:lpstr>معیار گلاسیک (6)         نقد بازاندیشانه:</vt:lpstr>
      <vt:lpstr>PowerPoint Presentation</vt:lpstr>
      <vt:lpstr>جمع بندی سخنرانی ارزیابی دانش‌پژوهی آموزشی (معیارهای گلاسیک)</vt:lpstr>
      <vt:lpstr>با تشکر از توجه شما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Candell</dc:creator>
  <cp:lastModifiedBy>app7</cp:lastModifiedBy>
  <cp:revision>97</cp:revision>
  <dcterms:created xsi:type="dcterms:W3CDTF">2019-07-12T08:40:12Z</dcterms:created>
  <dcterms:modified xsi:type="dcterms:W3CDTF">2025-01-04T07:20:21Z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64E313E2-419B-4C3B-AC0E-414E96241D5C</vt:lpwstr>
  </property>
  <property fmtid="{D5CDD505-2E9C-101B-9397-08002B2CF9AE}" pid="3" name="ArticulatePath">
    <vt:lpwstr>ارزشیابی دانش پژوهی 1</vt:lpwstr>
  </property>
</Properties>
</file>